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0" r:id="rId1"/>
  </p:sldMasterIdLst>
  <p:notesMasterIdLst>
    <p:notesMasterId r:id="rId16"/>
  </p:notesMasterIdLst>
  <p:sldIdLst>
    <p:sldId id="260" r:id="rId2"/>
    <p:sldId id="270" r:id="rId3"/>
    <p:sldId id="271" r:id="rId4"/>
    <p:sldId id="269" r:id="rId5"/>
    <p:sldId id="258" r:id="rId6"/>
    <p:sldId id="259" r:id="rId7"/>
    <p:sldId id="268" r:id="rId8"/>
    <p:sldId id="261" r:id="rId9"/>
    <p:sldId id="262" r:id="rId10"/>
    <p:sldId id="265" r:id="rId11"/>
    <p:sldId id="263" r:id="rId12"/>
    <p:sldId id="266" r:id="rId13"/>
    <p:sldId id="264" r:id="rId14"/>
    <p:sldId id="267" r:id="rId15"/>
  </p:sldIdLst>
  <p:sldSz cx="12161838" cy="6858000"/>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071"/>
    <p:restoredTop sz="86320"/>
  </p:normalViewPr>
  <p:slideViewPr>
    <p:cSldViewPr snapToGrid="0" snapToObjects="1">
      <p:cViewPr varScale="1">
        <p:scale>
          <a:sx n="70" d="100"/>
          <a:sy n="70" d="100"/>
        </p:scale>
        <p:origin x="-744" y="-48"/>
      </p:cViewPr>
      <p:guideLst>
        <p:guide orient="horz" pos="2160"/>
        <p:guide pos="383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E46242-BB4A-6E4F-8C25-990E4C730209}" type="datetimeFigureOut">
              <a:rPr lang="en-US" smtClean="0"/>
              <a:t>5/27/20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1DC43-A395-6A45-B525-DEA5DA293ACA}" type="slidenum">
              <a:rPr lang="en-US" smtClean="0"/>
              <a:t>‹#›</a:t>
            </a:fld>
            <a:endParaRPr lang="en-US"/>
          </a:p>
        </p:txBody>
      </p:sp>
    </p:spTree>
    <p:extLst>
      <p:ext uri="{BB962C8B-B14F-4D97-AF65-F5344CB8AC3E}">
        <p14:creationId xmlns:p14="http://schemas.microsoft.com/office/powerpoint/2010/main" val="1685730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7388"/>
            <a:ext cx="6076950" cy="342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1DBAB-9155-EA4A-94E9-F54CFE4CEB60}"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60007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7388"/>
            <a:ext cx="6076950" cy="34274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21DBAB-9155-EA4A-94E9-F54CFE4CEB60}" type="slidenum">
              <a:rPr lang="en-US" smtClean="0"/>
              <a:t>14</a:t>
            </a:fld>
            <a:endParaRPr lang="en-US"/>
          </a:p>
        </p:txBody>
      </p:sp>
    </p:spTree>
    <p:extLst>
      <p:ext uri="{BB962C8B-B14F-4D97-AF65-F5344CB8AC3E}">
        <p14:creationId xmlns:p14="http://schemas.microsoft.com/office/powerpoint/2010/main" val="91388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1DC43-A395-6A45-B525-DEA5DA293ACA}" type="slidenum">
              <a:rPr lang="en-US" smtClean="0"/>
              <a:t>4</a:t>
            </a:fld>
            <a:endParaRPr lang="en-US"/>
          </a:p>
        </p:txBody>
      </p:sp>
    </p:spTree>
    <p:extLst>
      <p:ext uri="{BB962C8B-B14F-4D97-AF65-F5344CB8AC3E}">
        <p14:creationId xmlns:p14="http://schemas.microsoft.com/office/powerpoint/2010/main" val="1369176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51DC43-A395-6A45-B525-DEA5DA293ACA}" type="slidenum">
              <a:rPr lang="en-US" smtClean="0"/>
              <a:t>5</a:t>
            </a:fld>
            <a:endParaRPr lang="en-US"/>
          </a:p>
        </p:txBody>
      </p:sp>
    </p:spTree>
    <p:extLst>
      <p:ext uri="{BB962C8B-B14F-4D97-AF65-F5344CB8AC3E}">
        <p14:creationId xmlns:p14="http://schemas.microsoft.com/office/powerpoint/2010/main" val="103632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FB5A5E-3CD4-43F0-92D6-5249E27E1142}"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7979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6B7A12-E4A9-4FC6-82F8-E9BB1218CECF}" type="slidenum">
              <a:rPr lang="de-DE" altLang="en-US" smtClean="0"/>
              <a:pPr>
                <a:defRPr/>
              </a:pPr>
              <a:t>7</a:t>
            </a:fld>
            <a:endParaRPr lang="de-DE" altLang="en-US"/>
          </a:p>
        </p:txBody>
      </p:sp>
    </p:spTree>
    <p:extLst>
      <p:ext uri="{BB962C8B-B14F-4D97-AF65-F5344CB8AC3E}">
        <p14:creationId xmlns:p14="http://schemas.microsoft.com/office/powerpoint/2010/main" val="227522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7388"/>
            <a:ext cx="6076950" cy="3427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21DBAB-9155-EA4A-94E9-F54CFE4CEB60}"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00077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7388"/>
            <a:ext cx="6076950" cy="3427412"/>
          </a:xfrm>
        </p:spPr>
      </p:sp>
      <p:sp>
        <p:nvSpPr>
          <p:cNvPr id="3" name="Notes Placeholder 2"/>
          <p:cNvSpPr>
            <a:spLocks noGrp="1"/>
          </p:cNvSpPr>
          <p:nvPr>
            <p:ph type="body" idx="1"/>
          </p:nvPr>
        </p:nvSpPr>
        <p:spPr/>
        <p:txBody>
          <a:bodyPr/>
          <a:lstStyle/>
          <a:p>
            <a:r>
              <a:rPr lang="en-US" dirty="0"/>
              <a:t>This table from the review by Bangash et al(2020)  in multiple groups of severely ill patients (selection bias)  illustrates that abnormal liver tests are common, severe disease as reflected in relatively mild elevation of bilirubin is uncommon and multiple etiologies / confounders of these manifestations may be present including the consequences of myositis, and drug-induced (experimental ) therapy etc. </a:t>
            </a:r>
          </a:p>
          <a:p>
            <a:endParaRPr lang="en-US" dirty="0"/>
          </a:p>
        </p:txBody>
      </p:sp>
      <p:sp>
        <p:nvSpPr>
          <p:cNvPr id="4" name="Slide Number Placeholder 3"/>
          <p:cNvSpPr>
            <a:spLocks noGrp="1"/>
          </p:cNvSpPr>
          <p:nvPr>
            <p:ph type="sldNum" sz="quarter" idx="5"/>
          </p:nvPr>
        </p:nvSpPr>
        <p:spPr/>
        <p:txBody>
          <a:bodyPr/>
          <a:lstStyle/>
          <a:p>
            <a:fld id="{8621DBAB-9155-EA4A-94E9-F54CFE4CEB60}" type="slidenum">
              <a:rPr lang="en-US" smtClean="0"/>
              <a:t>10</a:t>
            </a:fld>
            <a:endParaRPr lang="en-US"/>
          </a:p>
        </p:txBody>
      </p:sp>
    </p:spTree>
    <p:extLst>
      <p:ext uri="{BB962C8B-B14F-4D97-AF65-F5344CB8AC3E}">
        <p14:creationId xmlns:p14="http://schemas.microsoft.com/office/powerpoint/2010/main" val="4238695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7388"/>
            <a:ext cx="6076950" cy="3427412"/>
          </a:xfrm>
        </p:spPr>
      </p:sp>
      <p:sp>
        <p:nvSpPr>
          <p:cNvPr id="3" name="Notes Placeholder 2"/>
          <p:cNvSpPr>
            <a:spLocks noGrp="1"/>
          </p:cNvSpPr>
          <p:nvPr>
            <p:ph type="body" idx="1"/>
          </p:nvPr>
        </p:nvSpPr>
        <p:spPr/>
        <p:txBody>
          <a:bodyPr/>
          <a:lstStyle/>
          <a:p>
            <a:r>
              <a:rPr lang="en-US" dirty="0"/>
              <a:t>+ </a:t>
            </a:r>
            <a:r>
              <a:rPr lang="en-US" sz="1600" dirty="0"/>
              <a:t>The virus is different  from viral hepatitis type  A-E  that  primarily affect the liver</a:t>
            </a:r>
          </a:p>
          <a:p>
            <a:r>
              <a:rPr lang="en-US" sz="1600" dirty="0"/>
              <a:t>+ There is no suggestion that the virus profoundly directly ‘resonates’ in the liver like for example Ebstein-Barr  or CMV may do</a:t>
            </a:r>
          </a:p>
          <a:p>
            <a:r>
              <a:rPr lang="en-US" sz="1600" dirty="0"/>
              <a:t>+ No suggestion as yet that it could act  like hepatitis A infection in patient with underlying liver disease  (N)ASH and fulminant outcome (reason why we recommend vaccination) </a:t>
            </a:r>
          </a:p>
          <a:p>
            <a:r>
              <a:rPr lang="en-US" sz="1600" dirty="0"/>
              <a:t>  review  by  Bangash et al, Lancet 2020</a:t>
            </a:r>
          </a:p>
          <a:p>
            <a:endParaRPr lang="en-US" sz="1600" dirty="0"/>
          </a:p>
          <a:p>
            <a:r>
              <a:rPr lang="en-US" sz="1600" dirty="0"/>
              <a:t>+ No reports as yet that remotely suggest any fulminant hepatic failure type of disease as component of severe  disease.  Reviewed by +</a:t>
            </a:r>
          </a:p>
          <a:p>
            <a:endParaRPr lang="en-US" sz="1600" dirty="0"/>
          </a:p>
          <a:p>
            <a:r>
              <a:rPr lang="en-US" sz="1600" dirty="0"/>
              <a:t>+Lippi, G    Eur J Gastroenterol </a:t>
            </a:r>
            <a:r>
              <a:rPr lang="en-US" sz="1600" dirty="0" err="1"/>
              <a:t>Hepatol</a:t>
            </a:r>
            <a:r>
              <a:rPr lang="en-US" sz="1600" dirty="0"/>
              <a:t>. 2020 Apr 10  Chronic liver disease is not associated with severity or mortality in Coronavirus disease 2019 (COVID-19): a pooled analysis</a:t>
            </a:r>
          </a:p>
          <a:p>
            <a:endParaRPr lang="en-US" sz="1600" dirty="0"/>
          </a:p>
          <a:p>
            <a:endParaRPr lang="en-US" dirty="0"/>
          </a:p>
        </p:txBody>
      </p:sp>
      <p:sp>
        <p:nvSpPr>
          <p:cNvPr id="4" name="Slide Number Placeholder 3"/>
          <p:cNvSpPr>
            <a:spLocks noGrp="1"/>
          </p:cNvSpPr>
          <p:nvPr>
            <p:ph type="sldNum" sz="quarter" idx="5"/>
          </p:nvPr>
        </p:nvSpPr>
        <p:spPr/>
        <p:txBody>
          <a:bodyPr/>
          <a:lstStyle/>
          <a:p>
            <a:fld id="{8621DBAB-9155-EA4A-94E9-F54CFE4CEB60}" type="slidenum">
              <a:rPr lang="en-US" smtClean="0"/>
              <a:t>11</a:t>
            </a:fld>
            <a:endParaRPr lang="en-US"/>
          </a:p>
        </p:txBody>
      </p:sp>
    </p:spTree>
    <p:extLst>
      <p:ext uri="{BB962C8B-B14F-4D97-AF65-F5344CB8AC3E}">
        <p14:creationId xmlns:p14="http://schemas.microsoft.com/office/powerpoint/2010/main" val="179709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2113" y="687388"/>
            <a:ext cx="6076950" cy="3427412"/>
          </a:xfrm>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Mao L, </a:t>
            </a:r>
            <a:r>
              <a:rPr lang="en-US" sz="1200" b="0" i="0" u="none" strike="noStrike" kern="1200" dirty="0" err="1">
                <a:solidFill>
                  <a:schemeClr val="tx1"/>
                </a:solidFill>
                <a:effectLst/>
                <a:latin typeface="+mn-lt"/>
                <a:ea typeface="+mn-ea"/>
                <a:cs typeface="+mn-cs"/>
              </a:rPr>
              <a:t>Jin</a:t>
            </a:r>
            <a:r>
              <a:rPr lang="en-US" sz="1200" b="0" i="0" u="none" strike="noStrike" kern="1200" dirty="0">
                <a:solidFill>
                  <a:schemeClr val="tx1"/>
                </a:solidFill>
                <a:effectLst/>
                <a:latin typeface="+mn-lt"/>
                <a:ea typeface="+mn-ea"/>
                <a:cs typeface="+mn-cs"/>
              </a:rPr>
              <a:t> H, Wang M, Hu Y, Chen S, He Q, </a:t>
            </a:r>
            <a:r>
              <a:rPr lang="en-US" sz="1200" b="0" i="1" u="none" strike="noStrike" kern="1200" dirty="0">
                <a:solidFill>
                  <a:schemeClr val="tx1"/>
                </a:solidFill>
                <a:effectLst/>
                <a:latin typeface="+mn-lt"/>
                <a:ea typeface="+mn-ea"/>
                <a:cs typeface="+mn-cs"/>
              </a:rPr>
              <a:t>et al.</a:t>
            </a:r>
            <a:r>
              <a:rPr lang="en-US" sz="1200" b="0" i="0" u="none" strike="noStrike" kern="1200" dirty="0">
                <a:solidFill>
                  <a:schemeClr val="tx1"/>
                </a:solidFill>
                <a:effectLst/>
                <a:latin typeface="+mn-lt"/>
                <a:ea typeface="+mn-ea"/>
                <a:cs typeface="+mn-cs"/>
              </a:rPr>
              <a:t> Neurologic manifestations of hospitalized patients with coronavirus disease 2019 in Wuhan, China. JAMA Neurol. </a:t>
            </a:r>
            <a:r>
              <a:rPr lang="en-US" sz="1200" b="0" i="0" u="none" strike="noStrike" kern="1200" dirty="0" err="1">
                <a:solidFill>
                  <a:schemeClr val="tx1"/>
                </a:solidFill>
                <a:effectLst/>
                <a:latin typeface="+mn-lt"/>
                <a:ea typeface="+mn-ea"/>
                <a:cs typeface="+mn-cs"/>
              </a:rPr>
              <a:t>doi</a:t>
            </a:r>
            <a:r>
              <a:rPr lang="en-US" sz="1200" b="0" i="0" u="none" strike="noStrike" kern="1200" dirty="0">
                <a:solidFill>
                  <a:schemeClr val="tx1"/>
                </a:solidFill>
                <a:effectLst/>
                <a:latin typeface="+mn-lt"/>
                <a:ea typeface="+mn-ea"/>
                <a:cs typeface="+mn-cs"/>
              </a:rPr>
              <a:t>: 10.1001/</a:t>
            </a:r>
            <a:r>
              <a:rPr lang="en-US" sz="1200" b="0" i="0" u="none" strike="noStrike" kern="1200" dirty="0" err="1">
                <a:solidFill>
                  <a:schemeClr val="tx1"/>
                </a:solidFill>
                <a:effectLst/>
                <a:latin typeface="+mn-lt"/>
                <a:ea typeface="+mn-ea"/>
                <a:cs typeface="+mn-cs"/>
              </a:rPr>
              <a:t>jamaneurol</a:t>
            </a:r>
            <a:r>
              <a:rPr lang="en-US" sz="1200" b="0" i="0" u="none" strike="noStrike" kern="1200" dirty="0">
                <a:solidFill>
                  <a:schemeClr val="tx1"/>
                </a:solidFill>
                <a:effectLst/>
                <a:latin typeface="+mn-lt"/>
                <a:ea typeface="+mn-ea"/>
                <a:cs typeface="+mn-cs"/>
              </a:rPr>
              <a:t>. 2020.1127. [Published online 2020 Apr 10]. </a:t>
            </a:r>
          </a:p>
          <a:p>
            <a:endParaRPr lang="en-US" sz="1200" b="0" i="0" u="none" strike="noStrike" kern="1200" dirty="0">
              <a:solidFill>
                <a:schemeClr val="tx1"/>
              </a:solidFill>
              <a:effectLst/>
              <a:latin typeface="+mn-lt"/>
              <a:ea typeface="+mn-ea"/>
              <a:cs typeface="+mn-cs"/>
            </a:endParaRPr>
          </a:p>
          <a:p>
            <a:r>
              <a:rPr lang="en-US" dirty="0"/>
              <a:t>Genovese, M.C., </a:t>
            </a:r>
            <a:r>
              <a:rPr lang="en-AU" dirty="0"/>
              <a:t>Arthritis &amp; Rheumatology, 2017; </a:t>
            </a:r>
          </a:p>
          <a:p>
            <a:r>
              <a:rPr lang="en-AU" dirty="0"/>
              <a:t>Chen, L.F., </a:t>
            </a:r>
            <a:r>
              <a:rPr lang="en-US" dirty="0"/>
              <a:t>. Int J Rheum Diseases, 2017 </a:t>
            </a:r>
          </a:p>
          <a:p>
            <a:endParaRPr lang="en-US" dirty="0"/>
          </a:p>
          <a:p>
            <a:r>
              <a:rPr lang="en-US" dirty="0" err="1"/>
              <a:t>Suzman</a:t>
            </a:r>
            <a:r>
              <a:rPr lang="en-US" dirty="0"/>
              <a:t> DL et al  Liver International   2018: 38: 967-87</a:t>
            </a:r>
          </a:p>
          <a:p>
            <a:endParaRPr lang="en-US" dirty="0"/>
          </a:p>
        </p:txBody>
      </p:sp>
      <p:sp>
        <p:nvSpPr>
          <p:cNvPr id="4" name="Slide Number Placeholder 3"/>
          <p:cNvSpPr>
            <a:spLocks noGrp="1"/>
          </p:cNvSpPr>
          <p:nvPr>
            <p:ph type="sldNum" sz="quarter" idx="5"/>
          </p:nvPr>
        </p:nvSpPr>
        <p:spPr/>
        <p:txBody>
          <a:bodyPr/>
          <a:lstStyle/>
          <a:p>
            <a:fld id="{8621DBAB-9155-EA4A-94E9-F54CFE4CEB60}" type="slidenum">
              <a:rPr lang="en-US" smtClean="0"/>
              <a:t>12</a:t>
            </a:fld>
            <a:endParaRPr lang="en-US" dirty="0"/>
          </a:p>
        </p:txBody>
      </p:sp>
    </p:spTree>
    <p:extLst>
      <p:ext uri="{BB962C8B-B14F-4D97-AF65-F5344CB8AC3E}">
        <p14:creationId xmlns:p14="http://schemas.microsoft.com/office/powerpoint/2010/main" val="2186489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2398" y="1447804"/>
            <a:ext cx="880611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2398" y="4777380"/>
            <a:ext cx="880611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r>
              <a:rPr lang="en-US"/>
              <a:t>worldgastroenterology.org</a:t>
            </a:r>
            <a:endParaRPr lang="en-US" dirty="0"/>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351414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2402" y="4800587"/>
            <a:ext cx="8806116"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2398" y="685800"/>
            <a:ext cx="880611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2399" y="5367325"/>
            <a:ext cx="880611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226122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2398" y="1447800"/>
            <a:ext cx="880611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2398" y="3657600"/>
            <a:ext cx="880611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1926373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1317" y="1447803"/>
            <a:ext cx="7981604" cy="2317649"/>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4577" y="3765449"/>
            <a:ext cx="724851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2398" y="4350657"/>
            <a:ext cx="880611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
        <p:nvSpPr>
          <p:cNvPr id="9" name="TextBox 8"/>
          <p:cNvSpPr txBox="1"/>
          <p:nvPr/>
        </p:nvSpPr>
        <p:spPr>
          <a:xfrm>
            <a:off x="896308" y="971253"/>
            <a:ext cx="800137"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9309833" y="2613787"/>
            <a:ext cx="800137"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610509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2399" y="3124201"/>
            <a:ext cx="880611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2398" y="4777381"/>
            <a:ext cx="880611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32353602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1548" y="1981200"/>
            <a:ext cx="29403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1019" y="2667000"/>
            <a:ext cx="292086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75062" y="1981200"/>
            <a:ext cx="29297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64533" y="2667000"/>
            <a:ext cx="2940269"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08925" y="1981200"/>
            <a:ext cx="292562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08925" y="2667000"/>
            <a:ext cx="2925622"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17891"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46812"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3988514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1019" y="4250949"/>
            <a:ext cx="29335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1019" y="2209800"/>
            <a:ext cx="293354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1019" y="4827215"/>
            <a:ext cx="293354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0765" y="4250949"/>
            <a:ext cx="292403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0764" y="2209800"/>
            <a:ext cx="292403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79415" y="4827214"/>
            <a:ext cx="2927909"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08925" y="4250949"/>
            <a:ext cx="292562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08925" y="2209800"/>
            <a:ext cx="292562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08804" y="4827212"/>
            <a:ext cx="292949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17891"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46812"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626759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3900736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5829" y="430217"/>
            <a:ext cx="1748720"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1019" y="773205"/>
            <a:ext cx="7406714"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179459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GO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lvl1pPr>
              <a:defRPr>
                <a:solidFill>
                  <a:schemeClr val="tx1">
                    <a:alpha val="60000"/>
                  </a:schemeClr>
                </a:solidFill>
              </a:defRPr>
            </a:lvl1pPr>
          </a:lstStyle>
          <a:p>
            <a:r>
              <a:rPr lang="en-US" dirty="0" err="1"/>
              <a:t>worldgastroenterology.org</a:t>
            </a:r>
            <a:endParaRPr lang="en-US" dirty="0"/>
          </a:p>
        </p:txBody>
      </p:sp>
      <p:sp>
        <p:nvSpPr>
          <p:cNvPr id="6" name="Slide Number Placeholder 5"/>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222274457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2402" y="2861736"/>
            <a:ext cx="8806116"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2398" y="4777381"/>
            <a:ext cx="880611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F4E31-4E5E-49A8-8CEF-89F543122A97}" type="datetimeFigureOut">
              <a:rPr lang="en-US" smtClean="0">
                <a:solidFill>
                  <a:prstClr val="white">
                    <a:tint val="75000"/>
                    <a:alpha val="60000"/>
                  </a:prstClr>
                </a:solidFill>
              </a:rPr>
              <a:pPr/>
              <a:t>5/27/20</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F60329DC-27C8-416F-826B-C0F2817F54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30364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0872" y="2060577"/>
            <a:ext cx="4386605"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41976" y="2056093"/>
            <a:ext cx="4386608"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FF4E31-4E5E-49A8-8CEF-89F543122A97}" type="datetimeFigureOut">
              <a:rPr lang="en-US" smtClean="0">
                <a:solidFill>
                  <a:prstClr val="white">
                    <a:tint val="75000"/>
                    <a:alpha val="60000"/>
                  </a:prstClr>
                </a:solidFill>
              </a:rPr>
              <a:pPr/>
              <a:t>5/27/20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F60329DC-27C8-416F-826B-C0F2817F54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371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0871" y="1905000"/>
            <a:ext cx="438660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0872" y="2514600"/>
            <a:ext cx="4386605"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978" y="1905000"/>
            <a:ext cx="438660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41978" y="2514600"/>
            <a:ext cx="4386605"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FF4E31-4E5E-49A8-8CEF-89F543122A97}" type="datetimeFigureOut">
              <a:rPr lang="en-US" smtClean="0">
                <a:solidFill>
                  <a:prstClr val="white">
                    <a:tint val="75000"/>
                    <a:alpha val="60000"/>
                  </a:prstClr>
                </a:solidFill>
              </a:rPr>
              <a:pPr/>
              <a:t>5/27/20</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F60329DC-27C8-416F-826B-C0F2817F54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66247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9FF4E31-4E5E-49A8-8CEF-89F543122A97}" type="datetimeFigureOut">
              <a:rPr lang="en-US" smtClean="0">
                <a:solidFill>
                  <a:prstClr val="white">
                    <a:tint val="75000"/>
                    <a:alpha val="60000"/>
                  </a:prstClr>
                </a:solidFill>
              </a:rPr>
              <a:pPr/>
              <a:t>5/27/20</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F60329DC-27C8-416F-826B-C0F2817F54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062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9FF4E31-4E5E-49A8-8CEF-89F543122A97}" type="datetimeFigureOut">
              <a:rPr lang="en-US" smtClean="0">
                <a:solidFill>
                  <a:prstClr val="white">
                    <a:tint val="75000"/>
                    <a:alpha val="60000"/>
                  </a:prstClr>
                </a:solidFill>
              </a:rPr>
              <a:pPr/>
              <a:t>5/27/20</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F60329DC-27C8-416F-826B-C0F2817F54F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74038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2398" y="1447800"/>
            <a:ext cx="339353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74025" y="1447800"/>
            <a:ext cx="518449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2398" y="3129284"/>
            <a:ext cx="339353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374785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1353" y="1854192"/>
            <a:ext cx="5081629"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34161" y="1143000"/>
            <a:ext cx="3193314"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2397" y="3657600"/>
            <a:ext cx="5073721"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pPr defTabSz="914400" eaLnBrk="0" fontAlgn="base" hangingPunct="0">
              <a:spcBef>
                <a:spcPct val="0"/>
              </a:spcBef>
              <a:spcAft>
                <a:spcPct val="0"/>
              </a:spcAft>
            </a:pPr>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spTree>
    <p:extLst>
      <p:ext uri="{BB962C8B-B14F-4D97-AF65-F5344CB8AC3E}">
        <p14:creationId xmlns:p14="http://schemas.microsoft.com/office/powerpoint/2010/main" val="3050319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Oval 21"/>
          <p:cNvSpPr/>
          <p:nvPr/>
        </p:nvSpPr>
        <p:spPr>
          <a:xfrm>
            <a:off x="8378464" y="1676400"/>
            <a:ext cx="37499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7567674" y="-457200"/>
            <a:ext cx="2128322"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378464" y="6096000"/>
            <a:ext cx="1317532"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04810" y="2667000"/>
            <a:ext cx="5574176"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10301976" y="0"/>
            <a:ext cx="912138"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4681" y="452718"/>
            <a:ext cx="9383901"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0870" y="2052925"/>
            <a:ext cx="8926733"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32064" y="1791039"/>
            <a:ext cx="990599" cy="304124"/>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defTabSz="914400" eaLnBrk="0" fontAlgn="base" hangingPunct="0">
              <a:spcBef>
                <a:spcPct val="0"/>
              </a:spcBef>
              <a:spcAft>
                <a:spcPct val="0"/>
              </a:spcAft>
            </a:pPr>
            <a:fld id="{C9FF4E31-4E5E-49A8-8CEF-89F543122A97}" type="datetimeFigureOut">
              <a:rPr lang="en-US" smtClean="0">
                <a:solidFill>
                  <a:prstClr val="white">
                    <a:tint val="75000"/>
                    <a:alpha val="60000"/>
                  </a:prstClr>
                </a:solidFill>
              </a:rPr>
              <a:pPr defTabSz="914400" eaLnBrk="0" fontAlgn="base" hangingPunct="0">
                <a:spcBef>
                  <a:spcPct val="0"/>
                </a:spcBef>
                <a:spcAft>
                  <a:spcPct val="0"/>
                </a:spcAft>
              </a:pPr>
              <a:t>5/27/20</a:t>
            </a:fld>
            <a:endParaRPr lang="en-US">
              <a:solidFill>
                <a:prstClr val="white">
                  <a:tint val="75000"/>
                  <a:alpha val="60000"/>
                </a:prstClr>
              </a:solidFill>
            </a:endParaRPr>
          </a:p>
        </p:txBody>
      </p:sp>
      <p:sp>
        <p:nvSpPr>
          <p:cNvPr id="5" name="Footer Placeholder 4"/>
          <p:cNvSpPr>
            <a:spLocks noGrp="1"/>
          </p:cNvSpPr>
          <p:nvPr>
            <p:ph type="ftr" sz="quarter" idx="3"/>
          </p:nvPr>
        </p:nvSpPr>
        <p:spPr>
          <a:xfrm flipH="1">
            <a:off x="3648550" y="6405282"/>
            <a:ext cx="7684728" cy="376518"/>
          </a:xfrm>
          <a:prstGeom prst="rect">
            <a:avLst/>
          </a:prstGeom>
        </p:spPr>
        <p:txBody>
          <a:bodyPr vert="horz" lIns="91440" tIns="45720" rIns="91440" bIns="45720" rtlCol="0" anchor="b"/>
          <a:lstStyle>
            <a:lvl1pPr algn="l">
              <a:defRPr sz="1100" b="0" i="0">
                <a:solidFill>
                  <a:schemeClr val="tx1">
                    <a:alpha val="60000"/>
                  </a:schemeClr>
                </a:solidFill>
              </a:defRPr>
            </a:lvl1pPr>
          </a:lstStyle>
          <a:p>
            <a:r>
              <a:rPr lang="en-US"/>
              <a:t>worldgastroenterology.org</a:t>
            </a:r>
            <a:endParaRPr lang="en-US" dirty="0"/>
          </a:p>
        </p:txBody>
      </p:sp>
      <p:sp>
        <p:nvSpPr>
          <p:cNvPr id="6" name="Slide Number Placeholder 5"/>
          <p:cNvSpPr>
            <a:spLocks noGrp="1"/>
          </p:cNvSpPr>
          <p:nvPr>
            <p:ph type="sldNum" sz="quarter" idx="4"/>
          </p:nvPr>
        </p:nvSpPr>
        <p:spPr>
          <a:xfrm>
            <a:off x="10329625" y="295739"/>
            <a:ext cx="83634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defTabSz="914400" eaLnBrk="0" fontAlgn="base" hangingPunct="0">
              <a:spcBef>
                <a:spcPct val="0"/>
              </a:spcBef>
              <a:spcAft>
                <a:spcPct val="0"/>
              </a:spcAft>
            </a:pPr>
            <a:fld id="{F60329DC-27C8-416F-826B-C0F2817F54FE}" type="slidenum">
              <a:rPr lang="en-US" smtClean="0">
                <a:solidFill>
                  <a:prstClr val="white">
                    <a:tint val="75000"/>
                  </a:prstClr>
                </a:solidFill>
              </a:rPr>
              <a:pPr defTabSz="914400" eaLnBrk="0" fontAlgn="base" hangingPunct="0">
                <a:spcBef>
                  <a:spcPct val="0"/>
                </a:spcBef>
                <a:spcAft>
                  <a:spcPct val="0"/>
                </a:spcAft>
              </a:pPr>
              <a:t>‹#›</a:t>
            </a:fld>
            <a:endParaRPr lang="en-US">
              <a:solidFill>
                <a:prstClr val="white">
                  <a:tint val="75000"/>
                </a:prstClr>
              </a:solidFill>
            </a:endParaRPr>
          </a:p>
        </p:txBody>
      </p:sp>
      <p:pic>
        <p:nvPicPr>
          <p:cNvPr id="8" name="Picture 7" descr="A close up of a sign&#10;&#10;Description automatically generated">
            <a:extLst>
              <a:ext uri="{FF2B5EF4-FFF2-40B4-BE49-F238E27FC236}">
                <a16:creationId xmlns:a16="http://schemas.microsoft.com/office/drawing/2014/main" xmlns="" id="{1F8D0CB2-4866-0243-B72C-1ACC88F881A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02697" y="6057903"/>
            <a:ext cx="810789" cy="609600"/>
          </a:xfrm>
          <a:prstGeom prst="rect">
            <a:avLst/>
          </a:prstGeom>
        </p:spPr>
      </p:pic>
    </p:spTree>
    <p:extLst>
      <p:ext uri="{BB962C8B-B14F-4D97-AF65-F5344CB8AC3E}">
        <p14:creationId xmlns:p14="http://schemas.microsoft.com/office/powerpoint/2010/main" val="1580504293"/>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l" defTabSz="457200" rtl="0" eaLnBrk="1" latinLnBrk="0" hangingPunct="1">
        <a:spcBef>
          <a:spcPct val="0"/>
        </a:spcBef>
        <a:buNone/>
        <a:defRPr sz="4200" b="0" i="0" kern="1200">
          <a:solidFill>
            <a:srgbClr val="FFFF00"/>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8214" y="168444"/>
            <a:ext cx="9633857" cy="1628272"/>
          </a:xfrm>
        </p:spPr>
        <p:txBody>
          <a:bodyPr>
            <a:noAutofit/>
          </a:bodyPr>
          <a:lstStyle/>
          <a:p>
            <a:r>
              <a:rPr lang="en-AU" dirty="0">
                <a:solidFill>
                  <a:srgbClr val="FFFF00"/>
                </a:solidFill>
              </a:rPr>
              <a:t/>
            </a:r>
            <a:br>
              <a:rPr lang="en-AU" dirty="0">
                <a:solidFill>
                  <a:srgbClr val="FFFF00"/>
                </a:solidFill>
              </a:rPr>
            </a:br>
            <a:r>
              <a:rPr lang="en-AU" sz="4800" dirty="0">
                <a:solidFill>
                  <a:srgbClr val="FFFF00"/>
                </a:solidFill>
              </a:rPr>
              <a:t>WGO Guidance for Patients with COVID-19 and liver disease </a:t>
            </a:r>
            <a:endParaRPr lang="en-US" dirty="0">
              <a:solidFill>
                <a:srgbClr val="FFFF00"/>
              </a:solidFill>
            </a:endParaRPr>
          </a:p>
        </p:txBody>
      </p:sp>
      <p:sp>
        <p:nvSpPr>
          <p:cNvPr id="3" name="Subtitle 2"/>
          <p:cNvSpPr>
            <a:spLocks noGrp="1"/>
          </p:cNvSpPr>
          <p:nvPr>
            <p:ph type="subTitle" idx="1"/>
          </p:nvPr>
        </p:nvSpPr>
        <p:spPr>
          <a:xfrm>
            <a:off x="3689131" y="3033132"/>
            <a:ext cx="8005438" cy="3345366"/>
          </a:xfrm>
        </p:spPr>
        <p:txBody>
          <a:bodyPr>
            <a:normAutofit fontScale="55000" lnSpcReduction="20000"/>
          </a:bodyPr>
          <a:lstStyle/>
          <a:p>
            <a:r>
              <a:rPr lang="en-AU" sz="2900" cap="none" dirty="0"/>
              <a:t>				</a:t>
            </a:r>
            <a:r>
              <a:rPr lang="en-AU" sz="3300" cap="none" dirty="0">
                <a:solidFill>
                  <a:schemeClr val="tx1"/>
                </a:solidFill>
              </a:rPr>
              <a:t>Contributors* in alphabetical order </a:t>
            </a:r>
          </a:p>
          <a:p>
            <a:pPr>
              <a:lnSpc>
                <a:spcPct val="170000"/>
              </a:lnSpc>
            </a:pPr>
            <a:r>
              <a:rPr lang="en-AU" sz="2900" dirty="0">
                <a:solidFill>
                  <a:schemeClr val="tx1"/>
                </a:solidFill>
              </a:rPr>
              <a:t>	</a:t>
            </a:r>
            <a:r>
              <a:rPr lang="en-AU" sz="3300" cap="none" dirty="0">
                <a:solidFill>
                  <a:schemeClr val="accent2">
                    <a:lumMod val="40000"/>
                    <a:lumOff val="60000"/>
                  </a:schemeClr>
                </a:solidFill>
              </a:rPr>
              <a:t>MR  </a:t>
            </a:r>
            <a:r>
              <a:rPr lang="en-AU" sz="3300" cap="none" dirty="0" err="1">
                <a:solidFill>
                  <a:schemeClr val="accent2">
                    <a:lumMod val="40000"/>
                    <a:lumOff val="60000"/>
                  </a:schemeClr>
                </a:solidFill>
              </a:rPr>
              <a:t>Alvares</a:t>
            </a:r>
            <a:r>
              <a:rPr lang="en-AU" sz="3300" cap="none" dirty="0">
                <a:solidFill>
                  <a:schemeClr val="accent2">
                    <a:lumMod val="40000"/>
                    <a:lumOff val="60000"/>
                  </a:schemeClr>
                </a:solidFill>
              </a:rPr>
              <a:t> da Silva,  K </a:t>
            </a:r>
            <a:r>
              <a:rPr lang="en-AU" sz="3300" cap="none" dirty="0" err="1">
                <a:solidFill>
                  <a:schemeClr val="accent2">
                    <a:lumMod val="40000"/>
                    <a:lumOff val="60000"/>
                  </a:schemeClr>
                </a:solidFill>
              </a:rPr>
              <a:t>Burak</a:t>
            </a:r>
            <a:r>
              <a:rPr lang="en-AU" sz="3300" cap="none" dirty="0">
                <a:solidFill>
                  <a:schemeClr val="accent2">
                    <a:lumMod val="40000"/>
                    <a:lumOff val="60000"/>
                  </a:schemeClr>
                </a:solidFill>
              </a:rPr>
              <a:t>, T Chen,  J </a:t>
            </a:r>
            <a:r>
              <a:rPr lang="en-AU" sz="3300" cap="none" dirty="0" err="1">
                <a:solidFill>
                  <a:schemeClr val="accent2">
                    <a:lumMod val="40000"/>
                    <a:lumOff val="60000"/>
                  </a:schemeClr>
                </a:solidFill>
              </a:rPr>
              <a:t>Drenth</a:t>
            </a:r>
            <a:r>
              <a:rPr lang="en-AU" sz="3300" cap="none" dirty="0">
                <a:solidFill>
                  <a:schemeClr val="accent2">
                    <a:lumMod val="40000"/>
                    <a:lumOff val="60000"/>
                  </a:schemeClr>
                </a:solidFill>
              </a:rPr>
              <a:t>,  G </a:t>
            </a:r>
            <a:r>
              <a:rPr lang="en-AU" sz="3300" cap="none" dirty="0" err="1">
                <a:solidFill>
                  <a:schemeClr val="accent2">
                    <a:lumMod val="40000"/>
                    <a:lumOff val="60000"/>
                  </a:schemeClr>
                </a:solidFill>
              </a:rPr>
              <a:t>Esmat</a:t>
            </a:r>
            <a:r>
              <a:rPr lang="en-AU" sz="3300" cap="none" dirty="0">
                <a:solidFill>
                  <a:schemeClr val="accent2">
                    <a:lumMod val="40000"/>
                    <a:lumOff val="60000"/>
                  </a:schemeClr>
                </a:solidFill>
              </a:rPr>
              <a:t>, </a:t>
            </a:r>
          </a:p>
          <a:p>
            <a:pPr>
              <a:lnSpc>
                <a:spcPct val="170000"/>
              </a:lnSpc>
            </a:pPr>
            <a:r>
              <a:rPr lang="en-AU" sz="3300" cap="none" dirty="0">
                <a:solidFill>
                  <a:schemeClr val="accent2">
                    <a:lumMod val="40000"/>
                    <a:lumOff val="60000"/>
                  </a:schemeClr>
                </a:solidFill>
              </a:rPr>
              <a:t> 	R Gaspar,  D </a:t>
            </a:r>
            <a:r>
              <a:rPr lang="en-AU" sz="3300" cap="none" dirty="0" err="1">
                <a:solidFill>
                  <a:schemeClr val="accent2">
                    <a:lumMod val="40000"/>
                    <a:lumOff val="60000"/>
                  </a:schemeClr>
                </a:solidFill>
              </a:rPr>
              <a:t>Labrecque</a:t>
            </a:r>
            <a:r>
              <a:rPr lang="en-AU" sz="3300" cap="none" dirty="0">
                <a:solidFill>
                  <a:schemeClr val="accent2">
                    <a:lumMod val="40000"/>
                    <a:lumOff val="60000"/>
                  </a:schemeClr>
                </a:solidFill>
              </a:rPr>
              <a:t>,  A Lee,  G Macedo,  B McMahon,  </a:t>
            </a:r>
          </a:p>
          <a:p>
            <a:pPr>
              <a:lnSpc>
                <a:spcPct val="170000"/>
              </a:lnSpc>
            </a:pPr>
            <a:r>
              <a:rPr lang="en-AU" sz="3300" cap="none" dirty="0">
                <a:solidFill>
                  <a:schemeClr val="accent2">
                    <a:lumMod val="40000"/>
                    <a:lumOff val="60000"/>
                  </a:schemeClr>
                </a:solidFill>
              </a:rPr>
              <a:t>      	       	Q Ning,  N </a:t>
            </a:r>
            <a:r>
              <a:rPr lang="en-AU" sz="3300" cap="none" dirty="0" err="1">
                <a:solidFill>
                  <a:schemeClr val="accent2">
                    <a:lumMod val="40000"/>
                    <a:lumOff val="60000"/>
                  </a:schemeClr>
                </a:solidFill>
              </a:rPr>
              <a:t>Reau</a:t>
            </a:r>
            <a:r>
              <a:rPr lang="en-AU" sz="3300" cap="none" dirty="0">
                <a:solidFill>
                  <a:schemeClr val="accent2">
                    <a:lumMod val="40000"/>
                    <a:lumOff val="60000"/>
                  </a:schemeClr>
                </a:solidFill>
              </a:rPr>
              <a:t>,  M </a:t>
            </a:r>
            <a:r>
              <a:rPr lang="en-AU" sz="3300" cap="none" dirty="0" err="1">
                <a:solidFill>
                  <a:schemeClr val="accent2">
                    <a:lumMod val="40000"/>
                    <a:lumOff val="60000"/>
                  </a:schemeClr>
                </a:solidFill>
              </a:rPr>
              <a:t>Sonderup</a:t>
            </a:r>
            <a:r>
              <a:rPr lang="en-AU" sz="3300" cap="none" dirty="0">
                <a:solidFill>
                  <a:schemeClr val="accent2">
                    <a:lumMod val="40000"/>
                    <a:lumOff val="60000"/>
                  </a:schemeClr>
                </a:solidFill>
              </a:rPr>
              <a:t>,  DJ van Leeuwen</a:t>
            </a:r>
            <a:endParaRPr lang="en-AU" sz="3300" i="1" cap="none" dirty="0">
              <a:solidFill>
                <a:schemeClr val="accent2">
                  <a:lumMod val="40000"/>
                  <a:lumOff val="60000"/>
                </a:schemeClr>
              </a:solidFill>
            </a:endParaRPr>
          </a:p>
          <a:p>
            <a:pPr>
              <a:lnSpc>
                <a:spcPct val="170000"/>
              </a:lnSpc>
            </a:pPr>
            <a:r>
              <a:rPr lang="en-AU" sz="3300" i="1" cap="none" dirty="0">
                <a:solidFill>
                  <a:schemeClr val="tx1"/>
                </a:solidFill>
              </a:rPr>
              <a:t> 	                 Edited b</a:t>
            </a:r>
            <a:r>
              <a:rPr lang="en-AU" sz="3300" cap="none" dirty="0">
                <a:solidFill>
                  <a:schemeClr val="tx1"/>
                </a:solidFill>
              </a:rPr>
              <a:t>y </a:t>
            </a:r>
            <a:r>
              <a:rPr lang="en-AU" sz="3300" cap="none" dirty="0">
                <a:solidFill>
                  <a:schemeClr val="accent2">
                    <a:lumMod val="40000"/>
                    <a:lumOff val="60000"/>
                  </a:schemeClr>
                </a:solidFill>
              </a:rPr>
              <a:t>S Hamid and C </a:t>
            </a:r>
            <a:r>
              <a:rPr lang="en-AU" sz="3300" cap="none" dirty="0" err="1">
                <a:solidFill>
                  <a:schemeClr val="accent2">
                    <a:lumMod val="40000"/>
                    <a:lumOff val="60000"/>
                  </a:schemeClr>
                </a:solidFill>
              </a:rPr>
              <a:t>Yurdaydin</a:t>
            </a:r>
            <a:endParaRPr lang="en-AU" sz="5100" dirty="0">
              <a:solidFill>
                <a:schemeClr val="accent2">
                  <a:lumMod val="40000"/>
                  <a:lumOff val="60000"/>
                </a:schemeClr>
              </a:solidFill>
            </a:endParaRPr>
          </a:p>
          <a:p>
            <a:r>
              <a:rPr lang="en-AU" sz="3000" dirty="0">
                <a:solidFill>
                  <a:schemeClr val="tx1"/>
                </a:solidFill>
              </a:rPr>
              <a:t> </a:t>
            </a:r>
            <a:endParaRPr lang="en-US" sz="2800" dirty="0">
              <a:solidFill>
                <a:schemeClr val="tx1"/>
              </a:solidFill>
            </a:endParaRPr>
          </a:p>
          <a:p>
            <a:r>
              <a:rPr lang="en-AU" sz="2800" dirty="0">
                <a:solidFill>
                  <a:schemeClr val="tx1"/>
                </a:solidFill>
              </a:rPr>
              <a:t>  								 * </a:t>
            </a:r>
            <a:r>
              <a:rPr lang="en-AU" sz="2300" cap="none" dirty="0">
                <a:solidFill>
                  <a:schemeClr val="tx1"/>
                </a:solidFill>
              </a:rPr>
              <a:t>Members of Hepatology interest group</a:t>
            </a:r>
            <a:r>
              <a:rPr lang="en-AU" sz="2300" dirty="0">
                <a:solidFill>
                  <a:schemeClr val="tx1"/>
                </a:solidFill>
              </a:rPr>
              <a:t>, WGO</a:t>
            </a:r>
          </a:p>
          <a:p>
            <a:endParaRPr lang="en-US" sz="2300" dirty="0">
              <a:solidFill>
                <a:schemeClr val="tx1"/>
              </a:solidFill>
            </a:endParaRPr>
          </a:p>
          <a:p>
            <a:endParaRPr lang="en-US" sz="2800" dirty="0"/>
          </a:p>
        </p:txBody>
      </p:sp>
      <p:pic>
        <p:nvPicPr>
          <p:cNvPr id="5" name="Picture 4" descr="A close up of a sign&#10;&#10;Description automatically generated">
            <a:extLst>
              <a:ext uri="{FF2B5EF4-FFF2-40B4-BE49-F238E27FC236}">
                <a16:creationId xmlns:a16="http://schemas.microsoft.com/office/drawing/2014/main" xmlns="" id="{0CD6B594-68BF-7B42-AEAC-0790B8AEDA00}"/>
              </a:ext>
            </a:extLst>
          </p:cNvPr>
          <p:cNvPicPr>
            <a:picLocks noChangeAspect="1"/>
          </p:cNvPicPr>
          <p:nvPr/>
        </p:nvPicPr>
        <p:blipFill>
          <a:blip r:embed="rId2"/>
          <a:stretch>
            <a:fillRect/>
          </a:stretch>
        </p:blipFill>
        <p:spPr>
          <a:xfrm>
            <a:off x="147345" y="3975544"/>
            <a:ext cx="2714012" cy="2714012"/>
          </a:xfrm>
          <a:prstGeom prst="rect">
            <a:avLst/>
          </a:prstGeom>
        </p:spPr>
      </p:pic>
      <p:sp>
        <p:nvSpPr>
          <p:cNvPr id="4" name="TextBox 3">
            <a:extLst>
              <a:ext uri="{FF2B5EF4-FFF2-40B4-BE49-F238E27FC236}">
                <a16:creationId xmlns:a16="http://schemas.microsoft.com/office/drawing/2014/main" xmlns="" id="{B4EF424F-DDE1-4E44-9A65-D653691A7951}"/>
              </a:ext>
            </a:extLst>
          </p:cNvPr>
          <p:cNvSpPr txBox="1"/>
          <p:nvPr/>
        </p:nvSpPr>
        <p:spPr>
          <a:xfrm>
            <a:off x="3619893" y="6268825"/>
            <a:ext cx="1518364" cy="369332"/>
          </a:xfrm>
          <a:prstGeom prst="rect">
            <a:avLst/>
          </a:prstGeom>
          <a:noFill/>
        </p:spPr>
        <p:txBody>
          <a:bodyPr wrap="none" rtlCol="0">
            <a:spAutoFit/>
          </a:bodyPr>
          <a:lstStyle/>
          <a:p>
            <a:r>
              <a:rPr lang="en-US" dirty="0">
                <a:solidFill>
                  <a:srgbClr val="FFFF00"/>
                </a:solidFill>
              </a:rPr>
              <a:t>May 15,2020</a:t>
            </a:r>
          </a:p>
        </p:txBody>
      </p:sp>
    </p:spTree>
    <p:extLst>
      <p:ext uri="{BB962C8B-B14F-4D97-AF65-F5344CB8AC3E}">
        <p14:creationId xmlns:p14="http://schemas.microsoft.com/office/powerpoint/2010/main" val="3762250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FC069CC1-BAB5-A746-B56C-8A79BC4D4E45}"/>
              </a:ext>
            </a:extLst>
          </p:cNvPr>
          <p:cNvGraphicFramePr>
            <a:graphicFrameLocks noGrp="1"/>
          </p:cNvGraphicFramePr>
          <p:nvPr>
            <p:ph idx="1"/>
            <p:extLst>
              <p:ext uri="{D42A27DB-BD31-4B8C-83A1-F6EECF244321}">
                <p14:modId xmlns:p14="http://schemas.microsoft.com/office/powerpoint/2010/main" val="1702352150"/>
              </p:ext>
            </p:extLst>
          </p:nvPr>
        </p:nvGraphicFramePr>
        <p:xfrm>
          <a:off x="0" y="502348"/>
          <a:ext cx="12159916" cy="5515896"/>
        </p:xfrm>
        <a:graphic>
          <a:graphicData uri="http://schemas.openxmlformats.org/drawingml/2006/table">
            <a:tbl>
              <a:tblPr/>
              <a:tblGrid>
                <a:gridCol w="1801661">
                  <a:extLst>
                    <a:ext uri="{9D8B030D-6E8A-4147-A177-3AD203B41FA5}">
                      <a16:colId xmlns:a16="http://schemas.microsoft.com/office/drawing/2014/main" xmlns="" val="237620362"/>
                    </a:ext>
                  </a:extLst>
                </a:gridCol>
                <a:gridCol w="1160585">
                  <a:extLst>
                    <a:ext uri="{9D8B030D-6E8A-4147-A177-3AD203B41FA5}">
                      <a16:colId xmlns:a16="http://schemas.microsoft.com/office/drawing/2014/main" xmlns="" val="1104442446"/>
                    </a:ext>
                  </a:extLst>
                </a:gridCol>
                <a:gridCol w="820615">
                  <a:extLst>
                    <a:ext uri="{9D8B030D-6E8A-4147-A177-3AD203B41FA5}">
                      <a16:colId xmlns:a16="http://schemas.microsoft.com/office/drawing/2014/main" xmlns="" val="3331549033"/>
                    </a:ext>
                  </a:extLst>
                </a:gridCol>
                <a:gridCol w="1539416">
                  <a:extLst>
                    <a:ext uri="{9D8B030D-6E8A-4147-A177-3AD203B41FA5}">
                      <a16:colId xmlns:a16="http://schemas.microsoft.com/office/drawing/2014/main" xmlns="" val="3898579327"/>
                    </a:ext>
                  </a:extLst>
                </a:gridCol>
                <a:gridCol w="1500554">
                  <a:extLst>
                    <a:ext uri="{9D8B030D-6E8A-4147-A177-3AD203B41FA5}">
                      <a16:colId xmlns:a16="http://schemas.microsoft.com/office/drawing/2014/main" xmlns="" val="3147455919"/>
                    </a:ext>
                  </a:extLst>
                </a:gridCol>
                <a:gridCol w="1372175">
                  <a:extLst>
                    <a:ext uri="{9D8B030D-6E8A-4147-A177-3AD203B41FA5}">
                      <a16:colId xmlns:a16="http://schemas.microsoft.com/office/drawing/2014/main" xmlns="" val="3142710013"/>
                    </a:ext>
                  </a:extLst>
                </a:gridCol>
                <a:gridCol w="1440816">
                  <a:extLst>
                    <a:ext uri="{9D8B030D-6E8A-4147-A177-3AD203B41FA5}">
                      <a16:colId xmlns:a16="http://schemas.microsoft.com/office/drawing/2014/main" xmlns="" val="2266502013"/>
                    </a:ext>
                  </a:extLst>
                </a:gridCol>
                <a:gridCol w="1376546">
                  <a:extLst>
                    <a:ext uri="{9D8B030D-6E8A-4147-A177-3AD203B41FA5}">
                      <a16:colId xmlns:a16="http://schemas.microsoft.com/office/drawing/2014/main" xmlns="" val="952738703"/>
                    </a:ext>
                  </a:extLst>
                </a:gridCol>
                <a:gridCol w="1147548">
                  <a:extLst>
                    <a:ext uri="{9D8B030D-6E8A-4147-A177-3AD203B41FA5}">
                      <a16:colId xmlns:a16="http://schemas.microsoft.com/office/drawing/2014/main" xmlns="" val="508052382"/>
                    </a:ext>
                  </a:extLst>
                </a:gridCol>
              </a:tblGrid>
              <a:tr h="1402741">
                <a:tc>
                  <a:txBody>
                    <a:bodyPr/>
                    <a:lstStyle/>
                    <a:p>
                      <a:endParaRPr lang="en-US" sz="1100" dirty="0"/>
                    </a:p>
                  </a:txBody>
                  <a:tcPr marL="0" marR="0" marT="0" marB="0" anchor="ctr">
                    <a:lnL>
                      <a:noFill/>
                    </a:lnL>
                    <a:lnR>
                      <a:noFill/>
                    </a:lnR>
                    <a:lnT>
                      <a:noFill/>
                    </a:lnT>
                    <a:lnB>
                      <a:noFill/>
                    </a:lnB>
                    <a:noFill/>
                  </a:tcPr>
                </a:tc>
                <a:tc>
                  <a:txBody>
                    <a:bodyPr/>
                    <a:lstStyle/>
                    <a:p>
                      <a:r>
                        <a:rPr lang="en-US" sz="1600" b="1" dirty="0"/>
                        <a:t>Group</a:t>
                      </a:r>
                      <a:r>
                        <a:rPr lang="en-US" sz="1600" dirty="0"/>
                        <a:t> </a:t>
                      </a:r>
                    </a:p>
                  </a:txBody>
                  <a:tcPr marL="0" marR="0" marT="0" marB="0" anchor="ctr">
                    <a:lnL>
                      <a:noFill/>
                    </a:lnL>
                    <a:lnR>
                      <a:noFill/>
                    </a:lnR>
                    <a:lnT>
                      <a:noFill/>
                    </a:lnT>
                    <a:lnB>
                      <a:noFill/>
                    </a:lnB>
                    <a:noFill/>
                  </a:tcPr>
                </a:tc>
                <a:tc>
                  <a:txBody>
                    <a:bodyPr/>
                    <a:lstStyle/>
                    <a:p>
                      <a:r>
                        <a:rPr lang="en-US" sz="1600" b="1" dirty="0">
                          <a:solidFill>
                            <a:schemeClr val="tx1"/>
                          </a:solidFill>
                        </a:rPr>
                        <a:t>Patients</a:t>
                      </a:r>
                    </a:p>
                    <a:p>
                      <a:r>
                        <a:rPr lang="en-US" sz="1600" b="1" dirty="0">
                          <a:solidFill>
                            <a:schemeClr val="tx1"/>
                          </a:solidFill>
                        </a:rPr>
                        <a:t>   (N)</a:t>
                      </a:r>
                      <a:r>
                        <a:rPr lang="en-US" sz="1600" dirty="0">
                          <a:solidFill>
                            <a:schemeClr val="tx1"/>
                          </a:solidFill>
                        </a:rPr>
                        <a:t> </a:t>
                      </a:r>
                    </a:p>
                  </a:txBody>
                  <a:tcPr marL="0" marR="0" marT="0" marB="0" anchor="ctr">
                    <a:lnL>
                      <a:noFill/>
                    </a:lnL>
                    <a:lnR>
                      <a:noFill/>
                    </a:lnR>
                    <a:lnT>
                      <a:noFill/>
                    </a:lnT>
                    <a:lnB>
                      <a:noFill/>
                    </a:lnB>
                    <a:noFill/>
                  </a:tcPr>
                </a:tc>
                <a:tc>
                  <a:txBody>
                    <a:bodyPr/>
                    <a:lstStyle/>
                    <a:p>
                      <a:r>
                        <a:rPr lang="en-US" sz="1400" b="1" dirty="0">
                          <a:solidFill>
                            <a:schemeClr val="tx1"/>
                          </a:solidFill>
                        </a:rPr>
                        <a:t>      Alanine     aminotransferase  </a:t>
                      </a:r>
                    </a:p>
                    <a:p>
                      <a:r>
                        <a:rPr lang="en-US" sz="1400" b="1" dirty="0">
                          <a:solidFill>
                            <a:schemeClr val="tx1"/>
                          </a:solidFill>
                        </a:rPr>
                        <a:t>      (IU/L)</a:t>
                      </a:r>
                      <a:r>
                        <a:rPr lang="en-US" sz="1400" dirty="0">
                          <a:solidFill>
                            <a:schemeClr val="tx1"/>
                          </a:solidFill>
                        </a:rPr>
                        <a:t> </a:t>
                      </a:r>
                    </a:p>
                  </a:txBody>
                  <a:tcPr marL="0" marR="0" marT="0" marB="0" anchor="ctr">
                    <a:lnL>
                      <a:noFill/>
                    </a:lnL>
                    <a:lnR>
                      <a:noFill/>
                    </a:lnR>
                    <a:lnT>
                      <a:noFill/>
                    </a:lnT>
                    <a:lnB>
                      <a:noFill/>
                    </a:lnB>
                    <a:noFill/>
                  </a:tcPr>
                </a:tc>
                <a:tc>
                  <a:txBody>
                    <a:bodyPr/>
                    <a:lstStyle/>
                    <a:p>
                      <a:r>
                        <a:rPr lang="en-US" sz="1200" b="1" dirty="0">
                          <a:solidFill>
                            <a:schemeClr val="tx1"/>
                          </a:solidFill>
                        </a:rPr>
                        <a:t>     </a:t>
                      </a:r>
                      <a:r>
                        <a:rPr lang="en-US" sz="1400" b="1" dirty="0">
                          <a:solidFill>
                            <a:schemeClr val="tx1"/>
                          </a:solidFill>
                        </a:rPr>
                        <a:t>Aspartate aminotransferase </a:t>
                      </a:r>
                    </a:p>
                    <a:p>
                      <a:r>
                        <a:rPr lang="en-US" sz="1600" b="1" dirty="0">
                          <a:solidFill>
                            <a:schemeClr val="tx1"/>
                          </a:solidFill>
                        </a:rPr>
                        <a:t>       (IU/L)</a:t>
                      </a:r>
                      <a:r>
                        <a:rPr lang="en-US" sz="1600" dirty="0">
                          <a:solidFill>
                            <a:schemeClr val="tx1"/>
                          </a:solidFill>
                        </a:rPr>
                        <a:t> </a:t>
                      </a:r>
                    </a:p>
                  </a:txBody>
                  <a:tcPr marL="0" marR="0" marT="0" marB="0" anchor="ctr">
                    <a:lnL>
                      <a:noFill/>
                    </a:lnL>
                    <a:lnR>
                      <a:noFill/>
                    </a:lnR>
                    <a:lnT>
                      <a:noFill/>
                    </a:lnT>
                    <a:lnB>
                      <a:noFill/>
                    </a:lnB>
                    <a:noFill/>
                  </a:tcPr>
                </a:tc>
                <a:tc>
                  <a:txBody>
                    <a:bodyPr/>
                    <a:lstStyle/>
                    <a:p>
                      <a:r>
                        <a:rPr lang="en-US" sz="1600" b="1" dirty="0"/>
                        <a:t> Prothrombin             time (s)</a:t>
                      </a:r>
                      <a:r>
                        <a:rPr lang="en-US" sz="1600" dirty="0"/>
                        <a:t> </a:t>
                      </a:r>
                    </a:p>
                  </a:txBody>
                  <a:tcPr marL="0" marR="0" marT="0" marB="0" anchor="ctr">
                    <a:lnL>
                      <a:noFill/>
                    </a:lnL>
                    <a:lnR>
                      <a:noFill/>
                    </a:lnR>
                    <a:lnT>
                      <a:noFill/>
                    </a:lnT>
                    <a:lnB>
                      <a:noFill/>
                    </a:lnB>
                    <a:noFill/>
                  </a:tcPr>
                </a:tc>
                <a:tc>
                  <a:txBody>
                    <a:bodyPr/>
                    <a:lstStyle/>
                    <a:p>
                      <a:r>
                        <a:rPr lang="en-US" sz="1600" b="1" dirty="0">
                          <a:solidFill>
                            <a:schemeClr val="tx1"/>
                          </a:solidFill>
                        </a:rPr>
                        <a:t>   Bilirubin (</a:t>
                      </a:r>
                      <a:r>
                        <a:rPr lang="el-GR" sz="1600" b="1" dirty="0">
                          <a:solidFill>
                            <a:schemeClr val="tx1"/>
                          </a:solidFill>
                        </a:rPr>
                        <a:t>μ</a:t>
                      </a:r>
                      <a:r>
                        <a:rPr lang="en-US" sz="1600" b="1" dirty="0" err="1">
                          <a:solidFill>
                            <a:schemeClr val="tx1"/>
                          </a:solidFill>
                        </a:rPr>
                        <a:t>mol</a:t>
                      </a:r>
                      <a:r>
                        <a:rPr lang="en-US" sz="1600" b="1" dirty="0">
                          <a:solidFill>
                            <a:schemeClr val="tx1"/>
                          </a:solidFill>
                        </a:rPr>
                        <a:t>/L)</a:t>
                      </a:r>
                      <a:r>
                        <a:rPr lang="en-US" sz="1600" dirty="0">
                          <a:solidFill>
                            <a:schemeClr val="tx1"/>
                          </a:solidFill>
                        </a:rPr>
                        <a:t> </a:t>
                      </a:r>
                    </a:p>
                  </a:txBody>
                  <a:tcPr marL="0" marR="0" marT="0" marB="0" anchor="ctr">
                    <a:lnL>
                      <a:noFill/>
                    </a:lnL>
                    <a:lnR>
                      <a:noFill/>
                    </a:lnR>
                    <a:lnT>
                      <a:noFill/>
                    </a:lnT>
                    <a:lnB>
                      <a:noFill/>
                    </a:lnB>
                    <a:noFill/>
                  </a:tcPr>
                </a:tc>
                <a:tc>
                  <a:txBody>
                    <a:bodyPr/>
                    <a:lstStyle/>
                    <a:p>
                      <a:r>
                        <a:rPr lang="en-US" sz="1600" b="1" dirty="0"/>
                        <a:t>Elevated lactate dehydrogenase, creatinine kinase, or myoglobin</a:t>
                      </a:r>
                      <a:r>
                        <a:rPr lang="en-US" sz="1600" dirty="0"/>
                        <a:t> </a:t>
                      </a:r>
                    </a:p>
                  </a:txBody>
                  <a:tcPr marL="0" marR="0" marT="0" marB="0" anchor="ctr">
                    <a:lnL>
                      <a:noFill/>
                    </a:lnL>
                    <a:lnR>
                      <a:noFill/>
                    </a:lnR>
                    <a:lnT>
                      <a:noFill/>
                    </a:lnT>
                    <a:lnB>
                      <a:noFill/>
                    </a:lnB>
                    <a:noFill/>
                  </a:tcPr>
                </a:tc>
                <a:tc>
                  <a:txBody>
                    <a:bodyPr/>
                    <a:lstStyle/>
                    <a:p>
                      <a:r>
                        <a:rPr lang="en-US" sz="1600" b="1" dirty="0"/>
                        <a:t>Mortality (%)</a:t>
                      </a:r>
                      <a:r>
                        <a:rPr lang="en-US" sz="1600" dirty="0"/>
                        <a:t> </a:t>
                      </a:r>
                    </a:p>
                  </a:txBody>
                  <a:tcPr marL="0" marR="0" marT="0" marB="0" anchor="ctr">
                    <a:lnL>
                      <a:noFill/>
                    </a:lnL>
                    <a:lnR>
                      <a:noFill/>
                    </a:lnR>
                    <a:lnT>
                      <a:noFill/>
                    </a:lnT>
                    <a:lnB>
                      <a:noFill/>
                    </a:lnB>
                    <a:noFill/>
                  </a:tcPr>
                </a:tc>
                <a:extLst>
                  <a:ext uri="{0D108BD9-81ED-4DB2-BD59-A6C34878D82A}">
                    <a16:rowId xmlns:a16="http://schemas.microsoft.com/office/drawing/2014/main" xmlns="" val="2854153362"/>
                  </a:ext>
                </a:extLst>
              </a:tr>
              <a:tr h="440272">
                <a:tc>
                  <a:txBody>
                    <a:bodyPr/>
                    <a:lstStyle/>
                    <a:p>
                      <a:r>
                        <a:rPr lang="en-US" sz="1400" dirty="0"/>
                        <a:t>Guan et al (2020)</a:t>
                      </a:r>
                    </a:p>
                  </a:txBody>
                  <a:tcPr marL="0" marR="0" marT="0" marB="0" anchor="ctr">
                    <a:lnL>
                      <a:noFill/>
                    </a:lnL>
                    <a:lnR>
                      <a:noFill/>
                    </a:lnR>
                    <a:lnT>
                      <a:noFill/>
                    </a:lnT>
                    <a:lnB>
                      <a:noFill/>
                    </a:lnB>
                    <a:noFill/>
                  </a:tcPr>
                </a:tc>
                <a:tc>
                  <a:txBody>
                    <a:bodyPr/>
                    <a:lstStyle/>
                    <a:p>
                      <a:r>
                        <a:rPr lang="en-US" sz="1600" dirty="0"/>
                        <a:t> ICU or       death</a:t>
                      </a:r>
                    </a:p>
                  </a:txBody>
                  <a:tcPr marL="0" marR="0" marT="0" marB="0" anchor="ctr">
                    <a:lnL>
                      <a:noFill/>
                    </a:lnL>
                    <a:lnR>
                      <a:noFill/>
                    </a:lnR>
                    <a:lnT>
                      <a:noFill/>
                    </a:lnT>
                    <a:lnB>
                      <a:noFill/>
                    </a:lnB>
                    <a:noFill/>
                  </a:tcPr>
                </a:tc>
                <a:tc>
                  <a:txBody>
                    <a:bodyPr/>
                    <a:lstStyle/>
                    <a:p>
                      <a:r>
                        <a:rPr lang="en-US" sz="1600" dirty="0"/>
                        <a:t>      67</a:t>
                      </a:r>
                    </a:p>
                  </a:txBody>
                  <a:tcPr marL="0" marR="0" marT="0" marB="0" anchor="ctr">
                    <a:lnL>
                      <a:noFill/>
                    </a:lnL>
                    <a:lnR>
                      <a:noFill/>
                    </a:lnR>
                    <a:lnT>
                      <a:noFill/>
                    </a:lnT>
                    <a:lnB>
                      <a:noFill/>
                    </a:lnB>
                    <a:noFill/>
                  </a:tcPr>
                </a:tc>
                <a:tc>
                  <a:txBody>
                    <a:bodyPr/>
                    <a:lstStyle/>
                    <a:p>
                      <a:r>
                        <a:rPr lang="en-US" sz="1600" dirty="0"/>
                        <a:t>Not known</a:t>
                      </a:r>
                    </a:p>
                  </a:txBody>
                  <a:tcPr marL="0" marR="0" marT="0" marB="0" anchor="ctr">
                    <a:lnL>
                      <a:noFill/>
                    </a:lnL>
                    <a:lnR>
                      <a:noFill/>
                    </a:lnR>
                    <a:lnT>
                      <a:noFill/>
                    </a:lnT>
                    <a:lnB>
                      <a:noFill/>
                    </a:lnB>
                    <a:noFill/>
                  </a:tcPr>
                </a:tc>
                <a:tc>
                  <a:txBody>
                    <a:bodyPr/>
                    <a:lstStyle/>
                    <a:p>
                      <a:r>
                        <a:rPr lang="en-US" sz="1600"/>
                        <a:t>Not known</a:t>
                      </a:r>
                    </a:p>
                  </a:txBody>
                  <a:tcPr marL="0" marR="0" marT="0" marB="0" anchor="ctr">
                    <a:lnL>
                      <a:noFill/>
                    </a:lnL>
                    <a:lnR>
                      <a:noFill/>
                    </a:lnR>
                    <a:lnT>
                      <a:noFill/>
                    </a:lnT>
                    <a:lnB>
                      <a:noFill/>
                    </a:lnB>
                    <a:noFill/>
                  </a:tcPr>
                </a:tc>
                <a:tc>
                  <a:txBody>
                    <a:bodyPr/>
                    <a:lstStyle/>
                    <a:p>
                      <a:r>
                        <a:rPr lang="en-US" sz="1600"/>
                        <a:t>Not known</a:t>
                      </a:r>
                    </a:p>
                  </a:txBody>
                  <a:tcPr marL="0" marR="0" marT="0" marB="0" anchor="ctr">
                    <a:lnL>
                      <a:noFill/>
                    </a:lnL>
                    <a:lnR>
                      <a:noFill/>
                    </a:lnR>
                    <a:lnT>
                      <a:noFill/>
                    </a:lnT>
                    <a:lnB>
                      <a:noFill/>
                    </a:lnB>
                    <a:noFill/>
                  </a:tcPr>
                </a:tc>
                <a:tc>
                  <a:txBody>
                    <a:bodyPr/>
                    <a:lstStyle/>
                    <a:p>
                      <a:r>
                        <a:rPr lang="en-US" sz="1600"/>
                        <a:t>Not known</a:t>
                      </a:r>
                    </a:p>
                  </a:txBody>
                  <a:tcPr marL="0" marR="0" marT="0" marB="0" anchor="ctr">
                    <a:lnL>
                      <a:noFill/>
                    </a:lnL>
                    <a:lnR>
                      <a:noFill/>
                    </a:lnR>
                    <a:lnT>
                      <a:noFill/>
                    </a:lnT>
                    <a:lnB>
                      <a:noFill/>
                    </a:lnB>
                    <a:noFill/>
                  </a:tcPr>
                </a:tc>
                <a:tc>
                  <a:txBody>
                    <a:bodyPr/>
                    <a:lstStyle/>
                    <a:p>
                      <a:r>
                        <a:rPr lang="en-US" sz="1600"/>
                        <a:t>Yes</a:t>
                      </a:r>
                    </a:p>
                  </a:txBody>
                  <a:tcPr marL="0" marR="0" marT="0" marB="0" anchor="ctr">
                    <a:lnL>
                      <a:noFill/>
                    </a:lnL>
                    <a:lnR>
                      <a:noFill/>
                    </a:lnR>
                    <a:lnT>
                      <a:noFill/>
                    </a:lnT>
                    <a:lnB>
                      <a:noFill/>
                    </a:lnB>
                    <a:noFill/>
                  </a:tcPr>
                </a:tc>
                <a:tc>
                  <a:txBody>
                    <a:bodyPr/>
                    <a:lstStyle/>
                    <a:p>
                      <a:r>
                        <a:rPr lang="en-US" sz="1600" dirty="0"/>
                        <a:t>22%        (day 51)</a:t>
                      </a:r>
                    </a:p>
                  </a:txBody>
                  <a:tcPr marL="0" marR="0" marT="0" marB="0" anchor="ctr">
                    <a:lnL>
                      <a:noFill/>
                    </a:lnL>
                    <a:lnR>
                      <a:noFill/>
                    </a:lnR>
                    <a:lnT>
                      <a:noFill/>
                    </a:lnT>
                    <a:lnB>
                      <a:noFill/>
                    </a:lnB>
                    <a:noFill/>
                  </a:tcPr>
                </a:tc>
                <a:extLst>
                  <a:ext uri="{0D108BD9-81ED-4DB2-BD59-A6C34878D82A}">
                    <a16:rowId xmlns:a16="http://schemas.microsoft.com/office/drawing/2014/main" xmlns="" val="731518330"/>
                  </a:ext>
                </a:extLst>
              </a:tr>
              <a:tr h="447159">
                <a:tc>
                  <a:txBody>
                    <a:bodyPr/>
                    <a:lstStyle/>
                    <a:p>
                      <a:r>
                        <a:rPr lang="en-US" sz="1400" dirty="0"/>
                        <a:t>Huang et al (2020)</a:t>
                      </a:r>
                    </a:p>
                  </a:txBody>
                  <a:tcPr marL="0" marR="0" marT="0" marB="0" anchor="ctr">
                    <a:lnL>
                      <a:noFill/>
                    </a:lnL>
                    <a:lnR>
                      <a:noFill/>
                    </a:lnR>
                    <a:lnT>
                      <a:noFill/>
                    </a:lnT>
                    <a:lnB>
                      <a:noFill/>
                    </a:lnB>
                    <a:noFill/>
                  </a:tcPr>
                </a:tc>
                <a:tc>
                  <a:txBody>
                    <a:bodyPr/>
                    <a:lstStyle/>
                    <a:p>
                      <a:r>
                        <a:rPr lang="en-US" sz="1600" dirty="0"/>
                        <a:t> ICU</a:t>
                      </a:r>
                    </a:p>
                  </a:txBody>
                  <a:tcPr marL="0" marR="0" marT="0" marB="0" anchor="ctr">
                    <a:lnL>
                      <a:noFill/>
                    </a:lnL>
                    <a:lnR>
                      <a:noFill/>
                    </a:lnR>
                    <a:lnT>
                      <a:noFill/>
                    </a:lnT>
                    <a:lnB>
                      <a:noFill/>
                    </a:lnB>
                    <a:noFill/>
                  </a:tcPr>
                </a:tc>
                <a:tc>
                  <a:txBody>
                    <a:bodyPr/>
                    <a:lstStyle/>
                    <a:p>
                      <a:r>
                        <a:rPr lang="en-US" sz="1600" dirty="0"/>
                        <a:t>     13</a:t>
                      </a:r>
                    </a:p>
                  </a:txBody>
                  <a:tcPr marL="0" marR="0" marT="0" marB="0" anchor="ctr">
                    <a:lnL>
                      <a:noFill/>
                    </a:lnL>
                    <a:lnR>
                      <a:noFill/>
                    </a:lnR>
                    <a:lnT>
                      <a:noFill/>
                    </a:lnT>
                    <a:lnB>
                      <a:noFill/>
                    </a:lnB>
                    <a:noFill/>
                  </a:tcPr>
                </a:tc>
                <a:tc>
                  <a:txBody>
                    <a:bodyPr/>
                    <a:lstStyle/>
                    <a:p>
                      <a:r>
                        <a:rPr lang="en-US" sz="1600"/>
                        <a:t>49 (29–115)</a:t>
                      </a:r>
                    </a:p>
                  </a:txBody>
                  <a:tcPr marL="0" marR="0" marT="0" marB="0" anchor="ctr">
                    <a:lnL>
                      <a:noFill/>
                    </a:lnL>
                    <a:lnR>
                      <a:noFill/>
                    </a:lnR>
                    <a:lnT>
                      <a:noFill/>
                    </a:lnT>
                    <a:lnB>
                      <a:noFill/>
                    </a:lnB>
                    <a:noFill/>
                  </a:tcPr>
                </a:tc>
                <a:tc>
                  <a:txBody>
                    <a:bodyPr/>
                    <a:lstStyle/>
                    <a:p>
                      <a:r>
                        <a:rPr lang="en-US" sz="1600"/>
                        <a:t>44 (32–70)</a:t>
                      </a:r>
                    </a:p>
                  </a:txBody>
                  <a:tcPr marL="0" marR="0" marT="0" marB="0" anchor="ctr">
                    <a:lnL>
                      <a:noFill/>
                    </a:lnL>
                    <a:lnR>
                      <a:noFill/>
                    </a:lnR>
                    <a:lnT>
                      <a:noFill/>
                    </a:lnT>
                    <a:lnB>
                      <a:noFill/>
                    </a:lnB>
                    <a:noFill/>
                  </a:tcPr>
                </a:tc>
                <a:tc>
                  <a:txBody>
                    <a:bodyPr/>
                    <a:lstStyle/>
                    <a:p>
                      <a:r>
                        <a:rPr lang="en-US" sz="1600"/>
                        <a:t>12·2 (11·2–13·4)</a:t>
                      </a:r>
                    </a:p>
                  </a:txBody>
                  <a:tcPr marL="0" marR="0" marT="0" marB="0" anchor="ctr">
                    <a:lnL>
                      <a:noFill/>
                    </a:lnL>
                    <a:lnR>
                      <a:noFill/>
                    </a:lnR>
                    <a:lnT>
                      <a:noFill/>
                    </a:lnT>
                    <a:lnB>
                      <a:noFill/>
                    </a:lnB>
                    <a:noFill/>
                  </a:tcPr>
                </a:tc>
                <a:tc>
                  <a:txBody>
                    <a:bodyPr/>
                    <a:lstStyle/>
                    <a:p>
                      <a:r>
                        <a:rPr lang="en-US" sz="1600"/>
                        <a:t>14·0 (11·9–32·9)</a:t>
                      </a:r>
                    </a:p>
                  </a:txBody>
                  <a:tcPr marL="0" marR="0" marT="0" marB="0" anchor="ctr">
                    <a:lnL>
                      <a:noFill/>
                    </a:lnL>
                    <a:lnR>
                      <a:noFill/>
                    </a:lnR>
                    <a:lnT>
                      <a:noFill/>
                    </a:lnT>
                    <a:lnB>
                      <a:noFill/>
                    </a:lnB>
                    <a:noFill/>
                  </a:tcPr>
                </a:tc>
                <a:tc>
                  <a:txBody>
                    <a:bodyPr/>
                    <a:lstStyle/>
                    <a:p>
                      <a:r>
                        <a:rPr lang="en-US" sz="1600"/>
                        <a:t>Yes</a:t>
                      </a:r>
                    </a:p>
                  </a:txBody>
                  <a:tcPr marL="0" marR="0" marT="0" marB="0" anchor="ctr">
                    <a:lnL>
                      <a:noFill/>
                    </a:lnL>
                    <a:lnR>
                      <a:noFill/>
                    </a:lnR>
                    <a:lnT>
                      <a:noFill/>
                    </a:lnT>
                    <a:lnB>
                      <a:noFill/>
                    </a:lnB>
                    <a:noFill/>
                  </a:tcPr>
                </a:tc>
                <a:tc>
                  <a:txBody>
                    <a:bodyPr/>
                    <a:lstStyle/>
                    <a:p>
                      <a:r>
                        <a:rPr lang="en-US" sz="1600" dirty="0"/>
                        <a:t>38%       (day 37)</a:t>
                      </a:r>
                    </a:p>
                  </a:txBody>
                  <a:tcPr marL="0" marR="0" marT="0" marB="0" anchor="ctr">
                    <a:lnL>
                      <a:noFill/>
                    </a:lnL>
                    <a:lnR>
                      <a:noFill/>
                    </a:lnR>
                    <a:lnT>
                      <a:noFill/>
                    </a:lnT>
                    <a:lnB>
                      <a:noFill/>
                    </a:lnB>
                    <a:noFill/>
                  </a:tcPr>
                </a:tc>
                <a:extLst>
                  <a:ext uri="{0D108BD9-81ED-4DB2-BD59-A6C34878D82A}">
                    <a16:rowId xmlns:a16="http://schemas.microsoft.com/office/drawing/2014/main" xmlns="" val="2407526609"/>
                  </a:ext>
                </a:extLst>
              </a:tr>
              <a:tr h="440272">
                <a:tc>
                  <a:txBody>
                    <a:bodyPr/>
                    <a:lstStyle/>
                    <a:p>
                      <a:r>
                        <a:rPr lang="en-US" sz="1400" dirty="0"/>
                        <a:t>Chen et al (2020)</a:t>
                      </a:r>
                    </a:p>
                  </a:txBody>
                  <a:tcPr marL="0" marR="0" marT="0" marB="0" anchor="ctr">
                    <a:lnL>
                      <a:noFill/>
                    </a:lnL>
                    <a:lnR>
                      <a:noFill/>
                    </a:lnR>
                    <a:lnT>
                      <a:noFill/>
                    </a:lnT>
                    <a:lnB>
                      <a:noFill/>
                    </a:lnB>
                    <a:noFill/>
                  </a:tcPr>
                </a:tc>
                <a:tc>
                  <a:txBody>
                    <a:bodyPr/>
                    <a:lstStyle/>
                    <a:p>
                      <a:r>
                        <a:rPr lang="en-US" sz="1600" dirty="0"/>
                        <a:t> </a:t>
                      </a:r>
                      <a:r>
                        <a:rPr lang="en-US" sz="1600" dirty="0" err="1"/>
                        <a:t>Hospitalised</a:t>
                      </a:r>
                      <a:endParaRPr lang="en-US" sz="1600" dirty="0"/>
                    </a:p>
                  </a:txBody>
                  <a:tcPr marL="0" marR="0" marT="0" marB="0" anchor="ctr">
                    <a:lnL>
                      <a:noFill/>
                    </a:lnL>
                    <a:lnR>
                      <a:noFill/>
                    </a:lnR>
                    <a:lnT>
                      <a:noFill/>
                    </a:lnT>
                    <a:lnB>
                      <a:noFill/>
                    </a:lnB>
                    <a:noFill/>
                  </a:tcPr>
                </a:tc>
                <a:tc>
                  <a:txBody>
                    <a:bodyPr/>
                    <a:lstStyle/>
                    <a:p>
                      <a:r>
                        <a:rPr lang="en-US" sz="1600" dirty="0"/>
                        <a:t>     99</a:t>
                      </a:r>
                    </a:p>
                  </a:txBody>
                  <a:tcPr marL="0" marR="0" marT="0" marB="0" anchor="ctr">
                    <a:lnL>
                      <a:noFill/>
                    </a:lnL>
                    <a:lnR>
                      <a:noFill/>
                    </a:lnR>
                    <a:lnT>
                      <a:noFill/>
                    </a:lnT>
                    <a:lnB>
                      <a:noFill/>
                    </a:lnB>
                    <a:noFill/>
                  </a:tcPr>
                </a:tc>
                <a:tc>
                  <a:txBody>
                    <a:bodyPr/>
                    <a:lstStyle/>
                    <a:p>
                      <a:r>
                        <a:rPr lang="en-US" sz="1600"/>
                        <a:t>39 (22–53)</a:t>
                      </a:r>
                    </a:p>
                  </a:txBody>
                  <a:tcPr marL="0" marR="0" marT="0" marB="0" anchor="ctr">
                    <a:lnL>
                      <a:noFill/>
                    </a:lnL>
                    <a:lnR>
                      <a:noFill/>
                    </a:lnR>
                    <a:lnT>
                      <a:noFill/>
                    </a:lnT>
                    <a:lnB>
                      <a:noFill/>
                    </a:lnB>
                    <a:noFill/>
                  </a:tcPr>
                </a:tc>
                <a:tc>
                  <a:txBody>
                    <a:bodyPr/>
                    <a:lstStyle/>
                    <a:p>
                      <a:r>
                        <a:rPr lang="en-US" sz="1600" dirty="0"/>
                        <a:t>34 (26–48)</a:t>
                      </a:r>
                    </a:p>
                  </a:txBody>
                  <a:tcPr marL="0" marR="0" marT="0" marB="0" anchor="ctr">
                    <a:lnL>
                      <a:noFill/>
                    </a:lnL>
                    <a:lnR>
                      <a:noFill/>
                    </a:lnR>
                    <a:lnT>
                      <a:noFill/>
                    </a:lnT>
                    <a:lnB>
                      <a:noFill/>
                    </a:lnB>
                    <a:noFill/>
                  </a:tcPr>
                </a:tc>
                <a:tc>
                  <a:txBody>
                    <a:bodyPr/>
                    <a:lstStyle/>
                    <a:p>
                      <a:r>
                        <a:rPr lang="en-US" sz="1600"/>
                        <a:t>11·3 (1·9)</a:t>
                      </a:r>
                    </a:p>
                  </a:txBody>
                  <a:tcPr marL="0" marR="0" marT="0" marB="0" anchor="ctr">
                    <a:lnL>
                      <a:noFill/>
                    </a:lnL>
                    <a:lnR>
                      <a:noFill/>
                    </a:lnR>
                    <a:lnT>
                      <a:noFill/>
                    </a:lnT>
                    <a:lnB>
                      <a:noFill/>
                    </a:lnB>
                    <a:noFill/>
                  </a:tcPr>
                </a:tc>
                <a:tc>
                  <a:txBody>
                    <a:bodyPr/>
                    <a:lstStyle/>
                    <a:p>
                      <a:r>
                        <a:rPr lang="en-US" sz="1600"/>
                        <a:t>15·1 (7·3)</a:t>
                      </a:r>
                    </a:p>
                  </a:txBody>
                  <a:tcPr marL="0" marR="0" marT="0" marB="0" anchor="ctr">
                    <a:lnL>
                      <a:noFill/>
                    </a:lnL>
                    <a:lnR>
                      <a:noFill/>
                    </a:lnR>
                    <a:lnT>
                      <a:noFill/>
                    </a:lnT>
                    <a:lnB>
                      <a:noFill/>
                    </a:lnB>
                    <a:noFill/>
                  </a:tcPr>
                </a:tc>
                <a:tc>
                  <a:txBody>
                    <a:bodyPr/>
                    <a:lstStyle/>
                    <a:p>
                      <a:r>
                        <a:rPr lang="en-US" sz="1600"/>
                        <a:t>Yes</a:t>
                      </a:r>
                    </a:p>
                  </a:txBody>
                  <a:tcPr marL="0" marR="0" marT="0" marB="0" anchor="ctr">
                    <a:lnL>
                      <a:noFill/>
                    </a:lnL>
                    <a:lnR>
                      <a:noFill/>
                    </a:lnR>
                    <a:lnT>
                      <a:noFill/>
                    </a:lnT>
                    <a:lnB>
                      <a:noFill/>
                    </a:lnB>
                    <a:noFill/>
                  </a:tcPr>
                </a:tc>
                <a:tc>
                  <a:txBody>
                    <a:bodyPr/>
                    <a:lstStyle/>
                    <a:p>
                      <a:r>
                        <a:rPr lang="en-US" sz="1600" dirty="0"/>
                        <a:t>11%       (day 24)</a:t>
                      </a:r>
                    </a:p>
                  </a:txBody>
                  <a:tcPr marL="0" marR="0" marT="0" marB="0" anchor="ctr">
                    <a:lnL>
                      <a:noFill/>
                    </a:lnL>
                    <a:lnR>
                      <a:noFill/>
                    </a:lnR>
                    <a:lnT>
                      <a:noFill/>
                    </a:lnT>
                    <a:lnB>
                      <a:noFill/>
                    </a:lnB>
                    <a:noFill/>
                  </a:tcPr>
                </a:tc>
                <a:extLst>
                  <a:ext uri="{0D108BD9-81ED-4DB2-BD59-A6C34878D82A}">
                    <a16:rowId xmlns:a16="http://schemas.microsoft.com/office/drawing/2014/main" xmlns="" val="1208608899"/>
                  </a:ext>
                </a:extLst>
              </a:tr>
              <a:tr h="447159">
                <a:tc>
                  <a:txBody>
                    <a:bodyPr/>
                    <a:lstStyle/>
                    <a:p>
                      <a:r>
                        <a:rPr lang="en-US" sz="1400"/>
                        <a:t>Wang et al (2020)</a:t>
                      </a:r>
                    </a:p>
                  </a:txBody>
                  <a:tcPr marL="0" marR="0" marT="0" marB="0" anchor="ctr">
                    <a:lnL>
                      <a:noFill/>
                    </a:lnL>
                    <a:lnR>
                      <a:noFill/>
                    </a:lnR>
                    <a:lnT>
                      <a:noFill/>
                    </a:lnT>
                    <a:lnB>
                      <a:noFill/>
                    </a:lnB>
                    <a:noFill/>
                  </a:tcPr>
                </a:tc>
                <a:tc>
                  <a:txBody>
                    <a:bodyPr/>
                    <a:lstStyle/>
                    <a:p>
                      <a:r>
                        <a:rPr lang="en-US" sz="1600" dirty="0"/>
                        <a:t> ICU</a:t>
                      </a:r>
                    </a:p>
                  </a:txBody>
                  <a:tcPr marL="0" marR="0" marT="0" marB="0" anchor="ctr">
                    <a:lnL>
                      <a:noFill/>
                    </a:lnL>
                    <a:lnR>
                      <a:noFill/>
                    </a:lnR>
                    <a:lnT>
                      <a:noFill/>
                    </a:lnT>
                    <a:lnB>
                      <a:noFill/>
                    </a:lnB>
                    <a:noFill/>
                  </a:tcPr>
                </a:tc>
                <a:tc>
                  <a:txBody>
                    <a:bodyPr/>
                    <a:lstStyle/>
                    <a:p>
                      <a:r>
                        <a:rPr lang="en-US" sz="1600" dirty="0"/>
                        <a:t>     36</a:t>
                      </a:r>
                    </a:p>
                  </a:txBody>
                  <a:tcPr marL="0" marR="0" marT="0" marB="0" anchor="ctr">
                    <a:lnL>
                      <a:noFill/>
                    </a:lnL>
                    <a:lnR>
                      <a:noFill/>
                    </a:lnR>
                    <a:lnT>
                      <a:noFill/>
                    </a:lnT>
                    <a:lnB>
                      <a:noFill/>
                    </a:lnB>
                    <a:noFill/>
                  </a:tcPr>
                </a:tc>
                <a:tc>
                  <a:txBody>
                    <a:bodyPr/>
                    <a:lstStyle/>
                    <a:p>
                      <a:r>
                        <a:rPr lang="en-US" sz="1600"/>
                        <a:t>35 (19–57)</a:t>
                      </a:r>
                    </a:p>
                  </a:txBody>
                  <a:tcPr marL="0" marR="0" marT="0" marB="0" anchor="ctr">
                    <a:lnL>
                      <a:noFill/>
                    </a:lnL>
                    <a:lnR>
                      <a:noFill/>
                    </a:lnR>
                    <a:lnT>
                      <a:noFill/>
                    </a:lnT>
                    <a:lnB>
                      <a:noFill/>
                    </a:lnB>
                    <a:noFill/>
                  </a:tcPr>
                </a:tc>
                <a:tc>
                  <a:txBody>
                    <a:bodyPr/>
                    <a:lstStyle/>
                    <a:p>
                      <a:r>
                        <a:rPr lang="en-US" sz="1600"/>
                        <a:t>52 (30–70)</a:t>
                      </a:r>
                    </a:p>
                  </a:txBody>
                  <a:tcPr marL="0" marR="0" marT="0" marB="0" anchor="ctr">
                    <a:lnL>
                      <a:noFill/>
                    </a:lnL>
                    <a:lnR>
                      <a:noFill/>
                    </a:lnR>
                    <a:lnT>
                      <a:noFill/>
                    </a:lnT>
                    <a:lnB>
                      <a:noFill/>
                    </a:lnB>
                    <a:noFill/>
                  </a:tcPr>
                </a:tc>
                <a:tc>
                  <a:txBody>
                    <a:bodyPr/>
                    <a:lstStyle/>
                    <a:p>
                      <a:r>
                        <a:rPr lang="en-US" sz="1600"/>
                        <a:t>13·2 (12·3–14·5)</a:t>
                      </a:r>
                    </a:p>
                  </a:txBody>
                  <a:tcPr marL="0" marR="0" marT="0" marB="0" anchor="ctr">
                    <a:lnL>
                      <a:noFill/>
                    </a:lnL>
                    <a:lnR>
                      <a:noFill/>
                    </a:lnR>
                    <a:lnT>
                      <a:noFill/>
                    </a:lnT>
                    <a:lnB>
                      <a:noFill/>
                    </a:lnB>
                    <a:noFill/>
                  </a:tcPr>
                </a:tc>
                <a:tc>
                  <a:txBody>
                    <a:bodyPr/>
                    <a:lstStyle/>
                    <a:p>
                      <a:r>
                        <a:rPr lang="en-US" sz="1600"/>
                        <a:t>11·5 (9·6–18·6)</a:t>
                      </a:r>
                    </a:p>
                  </a:txBody>
                  <a:tcPr marL="0" marR="0" marT="0" marB="0" anchor="ctr">
                    <a:lnL>
                      <a:noFill/>
                    </a:lnL>
                    <a:lnR>
                      <a:noFill/>
                    </a:lnR>
                    <a:lnT>
                      <a:noFill/>
                    </a:lnT>
                    <a:lnB>
                      <a:noFill/>
                    </a:lnB>
                    <a:noFill/>
                  </a:tcPr>
                </a:tc>
                <a:tc>
                  <a:txBody>
                    <a:bodyPr/>
                    <a:lstStyle/>
                    <a:p>
                      <a:r>
                        <a:rPr lang="en-US" sz="1600"/>
                        <a:t>Yes</a:t>
                      </a:r>
                    </a:p>
                  </a:txBody>
                  <a:tcPr marL="0" marR="0" marT="0" marB="0" anchor="ctr">
                    <a:lnL>
                      <a:noFill/>
                    </a:lnL>
                    <a:lnR>
                      <a:noFill/>
                    </a:lnR>
                    <a:lnT>
                      <a:noFill/>
                    </a:lnT>
                    <a:lnB>
                      <a:noFill/>
                    </a:lnB>
                    <a:noFill/>
                  </a:tcPr>
                </a:tc>
                <a:tc>
                  <a:txBody>
                    <a:bodyPr/>
                    <a:lstStyle/>
                    <a:p>
                      <a:r>
                        <a:rPr lang="en-US" sz="1600" dirty="0"/>
                        <a:t>17%       (day 34)</a:t>
                      </a:r>
                    </a:p>
                  </a:txBody>
                  <a:tcPr marL="0" marR="0" marT="0" marB="0" anchor="ctr">
                    <a:lnL>
                      <a:noFill/>
                    </a:lnL>
                    <a:lnR>
                      <a:noFill/>
                    </a:lnR>
                    <a:lnT>
                      <a:noFill/>
                    </a:lnT>
                    <a:lnB>
                      <a:noFill/>
                    </a:lnB>
                    <a:noFill/>
                  </a:tcPr>
                </a:tc>
                <a:extLst>
                  <a:ext uri="{0D108BD9-81ED-4DB2-BD59-A6C34878D82A}">
                    <a16:rowId xmlns:a16="http://schemas.microsoft.com/office/drawing/2014/main" xmlns="" val="3657729572"/>
                  </a:ext>
                </a:extLst>
              </a:tr>
              <a:tr h="440272">
                <a:tc>
                  <a:txBody>
                    <a:bodyPr/>
                    <a:lstStyle/>
                    <a:p>
                      <a:r>
                        <a:rPr lang="en-US" sz="1400" dirty="0"/>
                        <a:t>Shi et al (2020)</a:t>
                      </a:r>
                    </a:p>
                  </a:txBody>
                  <a:tcPr marL="0" marR="0" marT="0" marB="0" anchor="ctr">
                    <a:lnL>
                      <a:noFill/>
                    </a:lnL>
                    <a:lnR>
                      <a:noFill/>
                    </a:lnR>
                    <a:lnT>
                      <a:noFill/>
                    </a:lnT>
                    <a:lnB>
                      <a:noFill/>
                    </a:lnB>
                    <a:noFill/>
                  </a:tcPr>
                </a:tc>
                <a:tc>
                  <a:txBody>
                    <a:bodyPr/>
                    <a:lstStyle/>
                    <a:p>
                      <a:r>
                        <a:rPr lang="en-US" sz="1600" dirty="0"/>
                        <a:t> </a:t>
                      </a:r>
                      <a:r>
                        <a:rPr lang="en-US" sz="1600" dirty="0" err="1"/>
                        <a:t>Hospitalised</a:t>
                      </a:r>
                      <a:endParaRPr lang="en-US" sz="1600" dirty="0"/>
                    </a:p>
                  </a:txBody>
                  <a:tcPr marL="0" marR="0" marT="0" marB="0" anchor="ctr">
                    <a:lnL>
                      <a:noFill/>
                    </a:lnL>
                    <a:lnR>
                      <a:noFill/>
                    </a:lnR>
                    <a:lnT>
                      <a:noFill/>
                    </a:lnT>
                    <a:lnB>
                      <a:noFill/>
                    </a:lnB>
                    <a:noFill/>
                  </a:tcPr>
                </a:tc>
                <a:tc>
                  <a:txBody>
                    <a:bodyPr/>
                    <a:lstStyle/>
                    <a:p>
                      <a:r>
                        <a:rPr lang="en-US" sz="1600" dirty="0"/>
                        <a:t>     81</a:t>
                      </a:r>
                    </a:p>
                  </a:txBody>
                  <a:tcPr marL="0" marR="0" marT="0" marB="0" anchor="ctr">
                    <a:lnL>
                      <a:noFill/>
                    </a:lnL>
                    <a:lnR>
                      <a:noFill/>
                    </a:lnR>
                    <a:lnT>
                      <a:noFill/>
                    </a:lnT>
                    <a:lnB>
                      <a:noFill/>
                    </a:lnB>
                    <a:noFill/>
                  </a:tcPr>
                </a:tc>
                <a:tc>
                  <a:txBody>
                    <a:bodyPr/>
                    <a:lstStyle/>
                    <a:p>
                      <a:r>
                        <a:rPr lang="en-US" sz="1600"/>
                        <a:t>46 (30)</a:t>
                      </a:r>
                    </a:p>
                  </a:txBody>
                  <a:tcPr marL="0" marR="0" marT="0" marB="0" anchor="ctr">
                    <a:lnL>
                      <a:noFill/>
                    </a:lnL>
                    <a:lnR>
                      <a:noFill/>
                    </a:lnR>
                    <a:lnT>
                      <a:noFill/>
                    </a:lnT>
                    <a:lnB>
                      <a:noFill/>
                    </a:lnB>
                    <a:noFill/>
                  </a:tcPr>
                </a:tc>
                <a:tc>
                  <a:txBody>
                    <a:bodyPr/>
                    <a:lstStyle/>
                    <a:p>
                      <a:r>
                        <a:rPr lang="en-US" sz="1600"/>
                        <a:t>41 (18)</a:t>
                      </a:r>
                    </a:p>
                  </a:txBody>
                  <a:tcPr marL="0" marR="0" marT="0" marB="0" anchor="ctr">
                    <a:lnL>
                      <a:noFill/>
                    </a:lnL>
                    <a:lnR>
                      <a:noFill/>
                    </a:lnR>
                    <a:lnT>
                      <a:noFill/>
                    </a:lnT>
                    <a:lnB>
                      <a:noFill/>
                    </a:lnB>
                    <a:noFill/>
                  </a:tcPr>
                </a:tc>
                <a:tc>
                  <a:txBody>
                    <a:bodyPr/>
                    <a:lstStyle/>
                    <a:p>
                      <a:r>
                        <a:rPr lang="en-US" sz="1600"/>
                        <a:t>10·7 (0·9)</a:t>
                      </a:r>
                    </a:p>
                  </a:txBody>
                  <a:tcPr marL="0" marR="0" marT="0" marB="0" anchor="ctr">
                    <a:lnL>
                      <a:noFill/>
                    </a:lnL>
                    <a:lnR>
                      <a:noFill/>
                    </a:lnR>
                    <a:lnT>
                      <a:noFill/>
                    </a:lnT>
                    <a:lnB>
                      <a:noFill/>
                    </a:lnB>
                    <a:noFill/>
                  </a:tcPr>
                </a:tc>
                <a:tc>
                  <a:txBody>
                    <a:bodyPr/>
                    <a:lstStyle/>
                    <a:p>
                      <a:r>
                        <a:rPr lang="en-US" sz="1600"/>
                        <a:t>11·9 (3·6)</a:t>
                      </a:r>
                    </a:p>
                  </a:txBody>
                  <a:tcPr marL="0" marR="0" marT="0" marB="0" anchor="ctr">
                    <a:lnL>
                      <a:noFill/>
                    </a:lnL>
                    <a:lnR>
                      <a:noFill/>
                    </a:lnR>
                    <a:lnT>
                      <a:noFill/>
                    </a:lnT>
                    <a:lnB>
                      <a:noFill/>
                    </a:lnB>
                    <a:noFill/>
                  </a:tcPr>
                </a:tc>
                <a:tc>
                  <a:txBody>
                    <a:bodyPr/>
                    <a:lstStyle/>
                    <a:p>
                      <a:r>
                        <a:rPr lang="en-US" sz="1600"/>
                        <a:t>Unclear</a:t>
                      </a:r>
                    </a:p>
                  </a:txBody>
                  <a:tcPr marL="0" marR="0" marT="0" marB="0" anchor="ctr">
                    <a:lnL>
                      <a:noFill/>
                    </a:lnL>
                    <a:lnR>
                      <a:noFill/>
                    </a:lnR>
                    <a:lnT>
                      <a:noFill/>
                    </a:lnT>
                    <a:lnB>
                      <a:noFill/>
                    </a:lnB>
                    <a:noFill/>
                  </a:tcPr>
                </a:tc>
                <a:tc>
                  <a:txBody>
                    <a:bodyPr/>
                    <a:lstStyle/>
                    <a:p>
                      <a:r>
                        <a:rPr lang="en-US" sz="1600" dirty="0"/>
                        <a:t>5%         (day 50)</a:t>
                      </a:r>
                    </a:p>
                  </a:txBody>
                  <a:tcPr marL="0" marR="0" marT="0" marB="0" anchor="ctr">
                    <a:lnL>
                      <a:noFill/>
                    </a:lnL>
                    <a:lnR>
                      <a:noFill/>
                    </a:lnR>
                    <a:lnT>
                      <a:noFill/>
                    </a:lnT>
                    <a:lnB>
                      <a:noFill/>
                    </a:lnB>
                    <a:noFill/>
                  </a:tcPr>
                </a:tc>
                <a:extLst>
                  <a:ext uri="{0D108BD9-81ED-4DB2-BD59-A6C34878D82A}">
                    <a16:rowId xmlns:a16="http://schemas.microsoft.com/office/drawing/2014/main" xmlns="" val="2699827377"/>
                  </a:ext>
                </a:extLst>
              </a:tr>
              <a:tr h="440272">
                <a:tc>
                  <a:txBody>
                    <a:bodyPr/>
                    <a:lstStyle/>
                    <a:p>
                      <a:r>
                        <a:rPr lang="en-US" sz="1400" dirty="0"/>
                        <a:t>Xu et al (2020)</a:t>
                      </a:r>
                    </a:p>
                  </a:txBody>
                  <a:tcPr marL="0" marR="0" marT="0" marB="0" anchor="ctr">
                    <a:lnL>
                      <a:noFill/>
                    </a:lnL>
                    <a:lnR>
                      <a:noFill/>
                    </a:lnR>
                    <a:lnT>
                      <a:noFill/>
                    </a:lnT>
                    <a:lnB>
                      <a:noFill/>
                    </a:lnB>
                    <a:noFill/>
                  </a:tcPr>
                </a:tc>
                <a:tc>
                  <a:txBody>
                    <a:bodyPr/>
                    <a:lstStyle/>
                    <a:p>
                      <a:r>
                        <a:rPr lang="en-US" sz="1600" dirty="0"/>
                        <a:t> </a:t>
                      </a:r>
                      <a:r>
                        <a:rPr lang="en-US" sz="1600" dirty="0" err="1"/>
                        <a:t>Hospitalised</a:t>
                      </a:r>
                      <a:endParaRPr lang="en-US" sz="1600" dirty="0"/>
                    </a:p>
                  </a:txBody>
                  <a:tcPr marL="0" marR="0" marT="0" marB="0" anchor="ctr">
                    <a:lnL>
                      <a:noFill/>
                    </a:lnL>
                    <a:lnR>
                      <a:noFill/>
                    </a:lnR>
                    <a:lnT>
                      <a:noFill/>
                    </a:lnT>
                    <a:lnB>
                      <a:noFill/>
                    </a:lnB>
                    <a:noFill/>
                  </a:tcPr>
                </a:tc>
                <a:tc>
                  <a:txBody>
                    <a:bodyPr/>
                    <a:lstStyle/>
                    <a:p>
                      <a:r>
                        <a:rPr lang="en-US" sz="1600" dirty="0"/>
                        <a:t>     62</a:t>
                      </a:r>
                    </a:p>
                  </a:txBody>
                  <a:tcPr marL="0" marR="0" marT="0" marB="0" anchor="ctr">
                    <a:lnL>
                      <a:noFill/>
                    </a:lnL>
                    <a:lnR>
                      <a:noFill/>
                    </a:lnR>
                    <a:lnT>
                      <a:noFill/>
                    </a:lnT>
                    <a:lnB>
                      <a:noFill/>
                    </a:lnB>
                    <a:noFill/>
                  </a:tcPr>
                </a:tc>
                <a:tc>
                  <a:txBody>
                    <a:bodyPr/>
                    <a:lstStyle/>
                    <a:p>
                      <a:r>
                        <a:rPr lang="en-US" sz="1600"/>
                        <a:t>22 (14–34)</a:t>
                      </a:r>
                    </a:p>
                  </a:txBody>
                  <a:tcPr marL="0" marR="0" marT="0" marB="0" anchor="ctr">
                    <a:lnL>
                      <a:noFill/>
                    </a:lnL>
                    <a:lnR>
                      <a:noFill/>
                    </a:lnR>
                    <a:lnT>
                      <a:noFill/>
                    </a:lnT>
                    <a:lnB>
                      <a:noFill/>
                    </a:lnB>
                    <a:noFill/>
                  </a:tcPr>
                </a:tc>
                <a:tc>
                  <a:txBody>
                    <a:bodyPr/>
                    <a:lstStyle/>
                    <a:p>
                      <a:r>
                        <a:rPr lang="en-US" sz="1600"/>
                        <a:t>26 (20–32)</a:t>
                      </a:r>
                    </a:p>
                  </a:txBody>
                  <a:tcPr marL="0" marR="0" marT="0" marB="0" anchor="ctr">
                    <a:lnL>
                      <a:noFill/>
                    </a:lnL>
                    <a:lnR>
                      <a:noFill/>
                    </a:lnR>
                    <a:lnT>
                      <a:noFill/>
                    </a:lnT>
                    <a:lnB>
                      <a:noFill/>
                    </a:lnB>
                    <a:noFill/>
                  </a:tcPr>
                </a:tc>
                <a:tc>
                  <a:txBody>
                    <a:bodyPr/>
                    <a:lstStyle/>
                    <a:p>
                      <a:r>
                        <a:rPr lang="en-US" sz="1600"/>
                        <a:t>Not known</a:t>
                      </a:r>
                    </a:p>
                  </a:txBody>
                  <a:tcPr marL="0" marR="0" marT="0" marB="0" anchor="ctr">
                    <a:lnL>
                      <a:noFill/>
                    </a:lnL>
                    <a:lnR>
                      <a:noFill/>
                    </a:lnR>
                    <a:lnT>
                      <a:noFill/>
                    </a:lnT>
                    <a:lnB>
                      <a:noFill/>
                    </a:lnB>
                    <a:noFill/>
                  </a:tcPr>
                </a:tc>
                <a:tc>
                  <a:txBody>
                    <a:bodyPr/>
                    <a:lstStyle/>
                    <a:p>
                      <a:r>
                        <a:rPr lang="en-US" sz="1600"/>
                        <a:t>Not known</a:t>
                      </a:r>
                    </a:p>
                  </a:txBody>
                  <a:tcPr marL="0" marR="0" marT="0" marB="0" anchor="ctr">
                    <a:lnL>
                      <a:noFill/>
                    </a:lnL>
                    <a:lnR>
                      <a:noFill/>
                    </a:lnR>
                    <a:lnT>
                      <a:noFill/>
                    </a:lnT>
                    <a:lnB>
                      <a:noFill/>
                    </a:lnB>
                    <a:noFill/>
                  </a:tcPr>
                </a:tc>
                <a:tc>
                  <a:txBody>
                    <a:bodyPr/>
                    <a:lstStyle/>
                    <a:p>
                      <a:r>
                        <a:rPr lang="en-US" sz="1600"/>
                        <a:t>Unclear</a:t>
                      </a:r>
                    </a:p>
                  </a:txBody>
                  <a:tcPr marL="0" marR="0" marT="0" marB="0" anchor="ctr">
                    <a:lnL>
                      <a:noFill/>
                    </a:lnL>
                    <a:lnR>
                      <a:noFill/>
                    </a:lnR>
                    <a:lnT>
                      <a:noFill/>
                    </a:lnT>
                    <a:lnB>
                      <a:noFill/>
                    </a:lnB>
                    <a:noFill/>
                  </a:tcPr>
                </a:tc>
                <a:tc>
                  <a:txBody>
                    <a:bodyPr/>
                    <a:lstStyle/>
                    <a:p>
                      <a:r>
                        <a:rPr lang="en-US" sz="1600" dirty="0"/>
                        <a:t>0%            (day 34)</a:t>
                      </a:r>
                    </a:p>
                  </a:txBody>
                  <a:tcPr marL="0" marR="0" marT="0" marB="0" anchor="ctr">
                    <a:lnL>
                      <a:noFill/>
                    </a:lnL>
                    <a:lnR>
                      <a:noFill/>
                    </a:lnR>
                    <a:lnT>
                      <a:noFill/>
                    </a:lnT>
                    <a:lnB>
                      <a:noFill/>
                    </a:lnB>
                    <a:noFill/>
                  </a:tcPr>
                </a:tc>
                <a:extLst>
                  <a:ext uri="{0D108BD9-81ED-4DB2-BD59-A6C34878D82A}">
                    <a16:rowId xmlns:a16="http://schemas.microsoft.com/office/drawing/2014/main" xmlns="" val="3018164735"/>
                  </a:ext>
                </a:extLst>
              </a:tr>
              <a:tr h="440272">
                <a:tc>
                  <a:txBody>
                    <a:bodyPr/>
                    <a:lstStyle/>
                    <a:p>
                      <a:r>
                        <a:rPr lang="en-US" sz="1400"/>
                        <a:t>Yang et al (2020)</a:t>
                      </a:r>
                    </a:p>
                  </a:txBody>
                  <a:tcPr marL="0" marR="0" marT="0" marB="0" anchor="ctr">
                    <a:lnL>
                      <a:noFill/>
                    </a:lnL>
                    <a:lnR>
                      <a:noFill/>
                    </a:lnR>
                    <a:lnT>
                      <a:noFill/>
                    </a:lnT>
                    <a:lnB>
                      <a:noFill/>
                    </a:lnB>
                    <a:noFill/>
                  </a:tcPr>
                </a:tc>
                <a:tc>
                  <a:txBody>
                    <a:bodyPr/>
                    <a:lstStyle/>
                    <a:p>
                      <a:r>
                        <a:rPr lang="en-US" sz="1600" dirty="0"/>
                        <a:t> ICU</a:t>
                      </a:r>
                    </a:p>
                  </a:txBody>
                  <a:tcPr marL="0" marR="0" marT="0" marB="0" anchor="ctr">
                    <a:lnL>
                      <a:noFill/>
                    </a:lnL>
                    <a:lnR>
                      <a:noFill/>
                    </a:lnR>
                    <a:lnT>
                      <a:noFill/>
                    </a:lnT>
                    <a:lnB>
                      <a:noFill/>
                    </a:lnB>
                    <a:noFill/>
                  </a:tcPr>
                </a:tc>
                <a:tc>
                  <a:txBody>
                    <a:bodyPr/>
                    <a:lstStyle/>
                    <a:p>
                      <a:r>
                        <a:rPr lang="en-US" sz="1600" dirty="0"/>
                        <a:t>     52</a:t>
                      </a:r>
                    </a:p>
                  </a:txBody>
                  <a:tcPr marL="0" marR="0" marT="0" marB="0" anchor="ctr">
                    <a:lnL>
                      <a:noFill/>
                    </a:lnL>
                    <a:lnR>
                      <a:noFill/>
                    </a:lnR>
                    <a:lnT>
                      <a:noFill/>
                    </a:lnT>
                    <a:lnB>
                      <a:noFill/>
                    </a:lnB>
                    <a:noFill/>
                  </a:tcPr>
                </a:tc>
                <a:tc>
                  <a:txBody>
                    <a:bodyPr/>
                    <a:lstStyle/>
                    <a:p>
                      <a:r>
                        <a:rPr lang="en-US" sz="1600"/>
                        <a:t>Not known</a:t>
                      </a:r>
                    </a:p>
                  </a:txBody>
                  <a:tcPr marL="0" marR="0" marT="0" marB="0" anchor="ctr">
                    <a:lnL>
                      <a:noFill/>
                    </a:lnL>
                    <a:lnR>
                      <a:noFill/>
                    </a:lnR>
                    <a:lnT>
                      <a:noFill/>
                    </a:lnT>
                    <a:lnB>
                      <a:noFill/>
                    </a:lnB>
                    <a:noFill/>
                  </a:tcPr>
                </a:tc>
                <a:tc>
                  <a:txBody>
                    <a:bodyPr/>
                    <a:lstStyle/>
                    <a:p>
                      <a:r>
                        <a:rPr lang="en-US" sz="1600"/>
                        <a:t>Not known</a:t>
                      </a:r>
                    </a:p>
                  </a:txBody>
                  <a:tcPr marL="0" marR="0" marT="0" marB="0" anchor="ctr">
                    <a:lnL>
                      <a:noFill/>
                    </a:lnL>
                    <a:lnR>
                      <a:noFill/>
                    </a:lnR>
                    <a:lnT>
                      <a:noFill/>
                    </a:lnT>
                    <a:lnB>
                      <a:noFill/>
                    </a:lnB>
                    <a:noFill/>
                  </a:tcPr>
                </a:tc>
                <a:tc>
                  <a:txBody>
                    <a:bodyPr/>
                    <a:lstStyle/>
                    <a:p>
                      <a:r>
                        <a:rPr lang="en-US" sz="1600"/>
                        <a:t>12·9 (2·9)*</a:t>
                      </a:r>
                    </a:p>
                  </a:txBody>
                  <a:tcPr marL="0" marR="0" marT="0" marB="0" anchor="ctr">
                    <a:lnL>
                      <a:noFill/>
                    </a:lnL>
                    <a:lnR>
                      <a:noFill/>
                    </a:lnR>
                    <a:lnT>
                      <a:noFill/>
                    </a:lnT>
                    <a:lnB>
                      <a:noFill/>
                    </a:lnB>
                    <a:noFill/>
                  </a:tcPr>
                </a:tc>
                <a:tc>
                  <a:txBody>
                    <a:bodyPr/>
                    <a:lstStyle/>
                    <a:p>
                      <a:r>
                        <a:rPr lang="en-US" sz="1600"/>
                        <a:t>19·5 (11·6)*</a:t>
                      </a:r>
                    </a:p>
                  </a:txBody>
                  <a:tcPr marL="0" marR="0" marT="0" marB="0" anchor="ctr">
                    <a:lnL>
                      <a:noFill/>
                    </a:lnL>
                    <a:lnR>
                      <a:noFill/>
                    </a:lnR>
                    <a:lnT>
                      <a:noFill/>
                    </a:lnT>
                    <a:lnB>
                      <a:noFill/>
                    </a:lnB>
                    <a:noFill/>
                  </a:tcPr>
                </a:tc>
                <a:tc>
                  <a:txBody>
                    <a:bodyPr/>
                    <a:lstStyle/>
                    <a:p>
                      <a:r>
                        <a:rPr lang="en-US" sz="1600"/>
                        <a:t>Not described</a:t>
                      </a:r>
                    </a:p>
                  </a:txBody>
                  <a:tcPr marL="0" marR="0" marT="0" marB="0" anchor="ctr">
                    <a:lnL>
                      <a:noFill/>
                    </a:lnL>
                    <a:lnR>
                      <a:noFill/>
                    </a:lnR>
                    <a:lnT>
                      <a:noFill/>
                    </a:lnT>
                    <a:lnB>
                      <a:noFill/>
                    </a:lnB>
                    <a:noFill/>
                  </a:tcPr>
                </a:tc>
                <a:tc>
                  <a:txBody>
                    <a:bodyPr/>
                    <a:lstStyle/>
                    <a:p>
                      <a:r>
                        <a:rPr lang="en-US" sz="1600" dirty="0"/>
                        <a:t>62%       (day 28)</a:t>
                      </a:r>
                    </a:p>
                  </a:txBody>
                  <a:tcPr marL="0" marR="0" marT="0" marB="0" anchor="ctr">
                    <a:lnL>
                      <a:noFill/>
                    </a:lnL>
                    <a:lnR>
                      <a:noFill/>
                    </a:lnR>
                    <a:lnT>
                      <a:noFill/>
                    </a:lnT>
                    <a:lnB>
                      <a:noFill/>
                    </a:lnB>
                    <a:noFill/>
                  </a:tcPr>
                </a:tc>
                <a:extLst>
                  <a:ext uri="{0D108BD9-81ED-4DB2-BD59-A6C34878D82A}">
                    <a16:rowId xmlns:a16="http://schemas.microsoft.com/office/drawing/2014/main" xmlns="" val="3962295198"/>
                  </a:ext>
                </a:extLst>
              </a:tr>
              <a:tr h="639096">
                <a:tc>
                  <a:txBody>
                    <a:bodyPr/>
                    <a:lstStyle/>
                    <a:p>
                      <a:r>
                        <a:rPr lang="en-US" sz="1400" dirty="0"/>
                        <a:t>Extracted from all studies above</a:t>
                      </a:r>
                    </a:p>
                  </a:txBody>
                  <a:tcPr marL="0" marR="0" marT="0" marB="0" anchor="ctr">
                    <a:lnL>
                      <a:noFill/>
                    </a:lnL>
                    <a:lnR>
                      <a:noFill/>
                    </a:lnR>
                    <a:lnT>
                      <a:noFill/>
                    </a:lnT>
                    <a:lnB>
                      <a:noFill/>
                    </a:lnB>
                    <a:noFill/>
                  </a:tcPr>
                </a:tc>
                <a:tc>
                  <a:txBody>
                    <a:bodyPr/>
                    <a:lstStyle/>
                    <a:p>
                      <a:r>
                        <a:rPr lang="en-US" sz="1600" dirty="0"/>
                        <a:t> Chronic liver disease</a:t>
                      </a:r>
                    </a:p>
                  </a:txBody>
                  <a:tcPr marL="0" marR="0" marT="0" marB="0" anchor="ctr">
                    <a:lnL>
                      <a:noFill/>
                    </a:lnL>
                    <a:lnR>
                      <a:noFill/>
                    </a:lnR>
                    <a:lnT>
                      <a:noFill/>
                    </a:lnT>
                    <a:lnB>
                      <a:noFill/>
                    </a:lnB>
                    <a:noFill/>
                  </a:tcPr>
                </a:tc>
                <a:tc>
                  <a:txBody>
                    <a:bodyPr/>
                    <a:lstStyle/>
                    <a:p>
                      <a:r>
                        <a:rPr lang="en-US" sz="1600" dirty="0"/>
                        <a:t>    42</a:t>
                      </a:r>
                    </a:p>
                  </a:txBody>
                  <a:tcPr marL="0" marR="0" marT="0" marB="0" anchor="ctr">
                    <a:lnL>
                      <a:noFill/>
                    </a:lnL>
                    <a:lnR>
                      <a:noFill/>
                    </a:lnR>
                    <a:lnT>
                      <a:noFill/>
                    </a:lnT>
                    <a:lnB>
                      <a:noFill/>
                    </a:lnB>
                    <a:noFill/>
                  </a:tcPr>
                </a:tc>
                <a:tc>
                  <a:txBody>
                    <a:bodyPr/>
                    <a:lstStyle/>
                    <a:p>
                      <a:r>
                        <a:rPr lang="en-US" sz="1600" dirty="0"/>
                        <a:t>Not known</a:t>
                      </a:r>
                    </a:p>
                  </a:txBody>
                  <a:tcPr marL="0" marR="0" marT="0" marB="0" anchor="ctr">
                    <a:lnL>
                      <a:noFill/>
                    </a:lnL>
                    <a:lnR>
                      <a:noFill/>
                    </a:lnR>
                    <a:lnT>
                      <a:noFill/>
                    </a:lnT>
                    <a:lnB>
                      <a:noFill/>
                    </a:lnB>
                    <a:noFill/>
                  </a:tcPr>
                </a:tc>
                <a:tc>
                  <a:txBody>
                    <a:bodyPr/>
                    <a:lstStyle/>
                    <a:p>
                      <a:r>
                        <a:rPr lang="en-US" sz="1600" dirty="0"/>
                        <a:t>Not known</a:t>
                      </a:r>
                    </a:p>
                  </a:txBody>
                  <a:tcPr marL="0" marR="0" marT="0" marB="0" anchor="ctr">
                    <a:lnL>
                      <a:noFill/>
                    </a:lnL>
                    <a:lnR>
                      <a:noFill/>
                    </a:lnR>
                    <a:lnT>
                      <a:noFill/>
                    </a:lnT>
                    <a:lnB>
                      <a:noFill/>
                    </a:lnB>
                    <a:noFill/>
                  </a:tcPr>
                </a:tc>
                <a:tc>
                  <a:txBody>
                    <a:bodyPr/>
                    <a:lstStyle/>
                    <a:p>
                      <a:r>
                        <a:rPr lang="en-US" sz="1600" dirty="0"/>
                        <a:t>Not known</a:t>
                      </a:r>
                    </a:p>
                  </a:txBody>
                  <a:tcPr marL="0" marR="0" marT="0" marB="0" anchor="ctr">
                    <a:lnL>
                      <a:noFill/>
                    </a:lnL>
                    <a:lnR>
                      <a:noFill/>
                    </a:lnR>
                    <a:lnT>
                      <a:noFill/>
                    </a:lnT>
                    <a:lnB>
                      <a:noFill/>
                    </a:lnB>
                    <a:noFill/>
                  </a:tcPr>
                </a:tc>
                <a:tc>
                  <a:txBody>
                    <a:bodyPr/>
                    <a:lstStyle/>
                    <a:p>
                      <a:r>
                        <a:rPr lang="en-US" sz="1600" dirty="0"/>
                        <a:t>Not known</a:t>
                      </a:r>
                    </a:p>
                  </a:txBody>
                  <a:tcPr marL="0" marR="0" marT="0" marB="0" anchor="ctr">
                    <a:lnL>
                      <a:noFill/>
                    </a:lnL>
                    <a:lnR>
                      <a:noFill/>
                    </a:lnR>
                    <a:lnT>
                      <a:noFill/>
                    </a:lnT>
                    <a:lnB>
                      <a:noFill/>
                    </a:lnB>
                    <a:noFill/>
                  </a:tcPr>
                </a:tc>
                <a:tc>
                  <a:txBody>
                    <a:bodyPr/>
                    <a:lstStyle/>
                    <a:p>
                      <a:r>
                        <a:rPr lang="en-US" sz="1600" dirty="0"/>
                        <a:t>Not known</a:t>
                      </a:r>
                    </a:p>
                  </a:txBody>
                  <a:tcPr marL="0" marR="0" marT="0" marB="0" anchor="ctr">
                    <a:lnL>
                      <a:noFill/>
                    </a:lnL>
                    <a:lnR>
                      <a:noFill/>
                    </a:lnR>
                    <a:lnT>
                      <a:noFill/>
                    </a:lnT>
                    <a:lnB>
                      <a:noFill/>
                    </a:lnB>
                    <a:noFill/>
                  </a:tcPr>
                </a:tc>
                <a:tc>
                  <a:txBody>
                    <a:bodyPr/>
                    <a:lstStyle/>
                    <a:p>
                      <a:r>
                        <a:rPr lang="en-US" sz="1600" dirty="0"/>
                        <a:t>0–2% </a:t>
                      </a:r>
                      <a:r>
                        <a:rPr lang="en-US" sz="1600" baseline="30000" dirty="0"/>
                        <a:t>†</a:t>
                      </a:r>
                      <a:r>
                        <a:rPr lang="en-US" sz="1600" dirty="0"/>
                        <a:t> </a:t>
                      </a:r>
                    </a:p>
                  </a:txBody>
                  <a:tcPr marL="0" marR="0" marT="0" marB="0" anchor="ctr">
                    <a:lnL>
                      <a:noFill/>
                    </a:lnL>
                    <a:lnR>
                      <a:noFill/>
                    </a:lnR>
                    <a:lnT>
                      <a:noFill/>
                    </a:lnT>
                    <a:lnB>
                      <a:noFill/>
                    </a:lnB>
                    <a:noFill/>
                  </a:tcPr>
                </a:tc>
                <a:extLst>
                  <a:ext uri="{0D108BD9-81ED-4DB2-BD59-A6C34878D82A}">
                    <a16:rowId xmlns:a16="http://schemas.microsoft.com/office/drawing/2014/main" xmlns="" val="995348012"/>
                  </a:ext>
                </a:extLst>
              </a:tr>
            </a:tbl>
          </a:graphicData>
        </a:graphic>
      </p:graphicFrame>
      <p:sp>
        <p:nvSpPr>
          <p:cNvPr id="6" name="TextBox 5">
            <a:extLst>
              <a:ext uri="{FF2B5EF4-FFF2-40B4-BE49-F238E27FC236}">
                <a16:creationId xmlns:a16="http://schemas.microsoft.com/office/drawing/2014/main" xmlns="" id="{073DEF56-5EBF-D943-9E93-B9DE0AFC6984}"/>
              </a:ext>
            </a:extLst>
          </p:cNvPr>
          <p:cNvSpPr txBox="1"/>
          <p:nvPr/>
        </p:nvSpPr>
        <p:spPr>
          <a:xfrm>
            <a:off x="7932138" y="1667284"/>
            <a:ext cx="1235427" cy="369332"/>
          </a:xfrm>
          <a:prstGeom prst="rect">
            <a:avLst/>
          </a:prstGeom>
          <a:noFill/>
        </p:spPr>
        <p:txBody>
          <a:bodyPr wrap="square" rtlCol="0">
            <a:spAutoFit/>
          </a:bodyPr>
          <a:lstStyle/>
          <a:p>
            <a:endParaRPr lang="en-US" dirty="0"/>
          </a:p>
        </p:txBody>
      </p:sp>
      <p:sp>
        <p:nvSpPr>
          <p:cNvPr id="5" name="TextBox 4"/>
          <p:cNvSpPr txBox="1"/>
          <p:nvPr/>
        </p:nvSpPr>
        <p:spPr>
          <a:xfrm>
            <a:off x="352926" y="55590"/>
            <a:ext cx="6870834" cy="646331"/>
          </a:xfrm>
          <a:prstGeom prst="rect">
            <a:avLst/>
          </a:prstGeom>
          <a:noFill/>
        </p:spPr>
        <p:txBody>
          <a:bodyPr wrap="square" rtlCol="0">
            <a:spAutoFit/>
          </a:bodyPr>
          <a:lstStyle/>
          <a:p>
            <a:r>
              <a:rPr lang="en-US" sz="3600" dirty="0">
                <a:solidFill>
                  <a:srgbClr val="FFFF00"/>
                </a:solidFill>
              </a:rPr>
              <a:t>Published early studies</a:t>
            </a:r>
          </a:p>
        </p:txBody>
      </p:sp>
      <p:sp>
        <p:nvSpPr>
          <p:cNvPr id="2" name="Rectangle 1">
            <a:extLst>
              <a:ext uri="{FF2B5EF4-FFF2-40B4-BE49-F238E27FC236}">
                <a16:creationId xmlns:a16="http://schemas.microsoft.com/office/drawing/2014/main" xmlns="" id="{3728D8C5-AF31-9F4A-8A9D-F35C5314E63E}"/>
              </a:ext>
            </a:extLst>
          </p:cNvPr>
          <p:cNvSpPr/>
          <p:nvPr/>
        </p:nvSpPr>
        <p:spPr>
          <a:xfrm>
            <a:off x="6693857" y="143719"/>
            <a:ext cx="3544560" cy="369332"/>
          </a:xfrm>
          <a:prstGeom prst="rect">
            <a:avLst/>
          </a:prstGeom>
        </p:spPr>
        <p:txBody>
          <a:bodyPr wrap="none">
            <a:spAutoFit/>
          </a:bodyPr>
          <a:lstStyle/>
          <a:p>
            <a:r>
              <a:rPr lang="en-US" i="1" dirty="0"/>
              <a:t>Bangash MN et al, Lancet,  2020</a:t>
            </a:r>
          </a:p>
        </p:txBody>
      </p:sp>
    </p:spTree>
    <p:extLst>
      <p:ext uri="{BB962C8B-B14F-4D97-AF65-F5344CB8AC3E}">
        <p14:creationId xmlns:p14="http://schemas.microsoft.com/office/powerpoint/2010/main" val="1057695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3ECFD58-EFAC-864E-BFD7-99C419DE7D1F}"/>
              </a:ext>
            </a:extLst>
          </p:cNvPr>
          <p:cNvSpPr>
            <a:spLocks noGrp="1"/>
          </p:cNvSpPr>
          <p:nvPr>
            <p:ph idx="1"/>
          </p:nvPr>
        </p:nvSpPr>
        <p:spPr>
          <a:xfrm>
            <a:off x="465606" y="1183341"/>
            <a:ext cx="11403733" cy="4992869"/>
          </a:xfrm>
          <a:noFill/>
        </p:spPr>
        <p:txBody>
          <a:bodyPr>
            <a:normAutofit fontScale="77500" lnSpcReduction="20000"/>
          </a:bodyPr>
          <a:lstStyle/>
          <a:p>
            <a:r>
              <a:rPr lang="en-US" sz="3600" dirty="0"/>
              <a:t>May be more common in patients with severe systemic disease.</a:t>
            </a:r>
          </a:p>
          <a:p>
            <a:r>
              <a:rPr lang="en-AU" sz="3600" dirty="0"/>
              <a:t>Increases in ALT and AST usually not &gt; 3 x ULN.</a:t>
            </a:r>
          </a:p>
          <a:p>
            <a:r>
              <a:rPr lang="en-AU" sz="3600" dirty="0"/>
              <a:t>Increase in AST (&gt;40 IU/L) associated with higher mortality (52%) compared to those who recover (16%).</a:t>
            </a:r>
          </a:p>
          <a:p>
            <a:r>
              <a:rPr lang="en-AU" sz="3600" dirty="0"/>
              <a:t>Low serum albumin levels (&lt;32 g/L) associated with high mortality*.  </a:t>
            </a:r>
          </a:p>
          <a:p>
            <a:endParaRPr lang="en-AU" sz="3600" dirty="0"/>
          </a:p>
          <a:p>
            <a:r>
              <a:rPr lang="en-US" sz="3600" dirty="0"/>
              <a:t>In critically ill patients (ICU), multi-causality common</a:t>
            </a:r>
          </a:p>
          <a:p>
            <a:r>
              <a:rPr lang="en-US" sz="3600" dirty="0"/>
              <a:t>Significantly abnormal tests: </a:t>
            </a:r>
          </a:p>
          <a:p>
            <a:pPr lvl="1"/>
            <a:r>
              <a:rPr lang="en-US" sz="3600" dirty="0"/>
              <a:t>Transaminases &gt; 3-5x ULN, bilirubin &gt; 3 ULN:  Other causes become more </a:t>
            </a:r>
            <a:r>
              <a:rPr lang="en-US" sz="3600" dirty="0" smtClean="0"/>
              <a:t>likely</a:t>
            </a:r>
            <a:r>
              <a:rPr lang="en-US" sz="2400" i="1" dirty="0"/>
              <a:t>	 </a:t>
            </a:r>
          </a:p>
        </p:txBody>
      </p:sp>
      <p:sp>
        <p:nvSpPr>
          <p:cNvPr id="5" name="Title 1">
            <a:extLst>
              <a:ext uri="{FF2B5EF4-FFF2-40B4-BE49-F238E27FC236}">
                <a16:creationId xmlns:a16="http://schemas.microsoft.com/office/drawing/2014/main" xmlns="" id="{45D9BDCC-D320-46B0-8702-0FBFC874D4AF}"/>
              </a:ext>
            </a:extLst>
          </p:cNvPr>
          <p:cNvSpPr txBox="1">
            <a:spLocks/>
          </p:cNvSpPr>
          <p:nvPr/>
        </p:nvSpPr>
        <p:spPr>
          <a:xfrm>
            <a:off x="34288" y="229584"/>
            <a:ext cx="11403733" cy="117859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dirty="0">
                <a:solidFill>
                  <a:srgbClr val="FFFF00"/>
                </a:solidFill>
              </a:rPr>
              <a:t>Liver test abnormalities and severity of COVID- I9</a:t>
            </a:r>
          </a:p>
        </p:txBody>
      </p:sp>
      <p:sp>
        <p:nvSpPr>
          <p:cNvPr id="2" name="Rectangle 1"/>
          <p:cNvSpPr/>
          <p:nvPr/>
        </p:nvSpPr>
        <p:spPr>
          <a:xfrm>
            <a:off x="9095874" y="6031832"/>
            <a:ext cx="2600358" cy="369332"/>
          </a:xfrm>
          <a:prstGeom prst="rect">
            <a:avLst/>
          </a:prstGeom>
        </p:spPr>
        <p:txBody>
          <a:bodyPr wrap="square">
            <a:spAutoFit/>
          </a:bodyPr>
          <a:lstStyle/>
          <a:p>
            <a:r>
              <a:rPr lang="en-US" dirty="0"/>
              <a:t>*Chen T, BMJ 2020</a:t>
            </a:r>
          </a:p>
        </p:txBody>
      </p:sp>
    </p:spTree>
    <p:extLst>
      <p:ext uri="{BB962C8B-B14F-4D97-AF65-F5344CB8AC3E}">
        <p14:creationId xmlns:p14="http://schemas.microsoft.com/office/powerpoint/2010/main" val="864689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xmlns="" id="{7D3913ED-33BF-9341-B6F0-3753E8AD4571}"/>
              </a:ext>
            </a:extLst>
          </p:cNvPr>
          <p:cNvSpPr>
            <a:spLocks noGrp="1"/>
          </p:cNvSpPr>
          <p:nvPr>
            <p:ph idx="1"/>
          </p:nvPr>
        </p:nvSpPr>
        <p:spPr>
          <a:xfrm>
            <a:off x="1586753" y="1909482"/>
            <a:ext cx="9695329" cy="4195484"/>
          </a:xfrm>
          <a:noFill/>
        </p:spPr>
        <p:txBody>
          <a:bodyPr>
            <a:normAutofit fontScale="77500" lnSpcReduction="20000"/>
          </a:bodyPr>
          <a:lstStyle/>
          <a:p>
            <a:pPr>
              <a:buClr>
                <a:srgbClr val="42FBF3"/>
              </a:buClr>
            </a:pPr>
            <a:r>
              <a:rPr lang="en-US" sz="2400" dirty="0"/>
              <a:t>Risk if NASH/Obese? </a:t>
            </a:r>
            <a:r>
              <a:rPr lang="en-US" sz="2400" dirty="0" smtClean="0"/>
              <a:t>See section on MASH </a:t>
            </a:r>
            <a:endParaRPr lang="en-US" sz="2400" dirty="0"/>
          </a:p>
          <a:p>
            <a:pPr marL="0" indent="0">
              <a:buClr>
                <a:srgbClr val="42FBF3"/>
              </a:buClr>
              <a:buNone/>
            </a:pPr>
            <a:endParaRPr lang="en-US" sz="2400" dirty="0"/>
          </a:p>
          <a:p>
            <a:pPr>
              <a:buClr>
                <a:srgbClr val="42FBF3"/>
              </a:buClr>
            </a:pPr>
            <a:r>
              <a:rPr lang="en-US" sz="2400" dirty="0"/>
              <a:t>Increased risk if alfa-1-antitrypsin deficiency with pulmonary disease? (no reports yet)</a:t>
            </a:r>
          </a:p>
          <a:p>
            <a:pPr lvl="1">
              <a:buClr>
                <a:srgbClr val="42FBF3"/>
              </a:buClr>
            </a:pPr>
            <a:r>
              <a:rPr lang="en-US" sz="2200" dirty="0"/>
              <a:t>Safety of augmentation </a:t>
            </a:r>
            <a:r>
              <a:rPr lang="en-US" sz="2200" dirty="0" err="1"/>
              <a:t>therpay</a:t>
            </a:r>
            <a:r>
              <a:rPr lang="en-US" sz="2200" dirty="0"/>
              <a:t> likely okay, subgroups with liver /lung transplant</a:t>
            </a:r>
          </a:p>
          <a:p>
            <a:pPr>
              <a:buClr>
                <a:srgbClr val="42FBF3"/>
              </a:buClr>
            </a:pPr>
            <a:endParaRPr lang="en-US" sz="2400" dirty="0"/>
          </a:p>
          <a:p>
            <a:pPr>
              <a:buClr>
                <a:srgbClr val="42FBF3"/>
              </a:buClr>
            </a:pPr>
            <a:r>
              <a:rPr lang="en-US" sz="2400" dirty="0"/>
              <a:t>Myositis </a:t>
            </a:r>
            <a:r>
              <a:rPr lang="en-US" sz="2400" dirty="0">
                <a:solidFill>
                  <a:srgbClr val="42FBF3"/>
                </a:solidFill>
              </a:rPr>
              <a:t>: (AST &gt; ALT, CPK)   </a:t>
            </a:r>
            <a:r>
              <a:rPr lang="en-US" sz="2400" dirty="0"/>
              <a:t>(Mao et al, 2019)</a:t>
            </a:r>
          </a:p>
          <a:p>
            <a:pPr lvl="1">
              <a:buClr>
                <a:srgbClr val="42FBF3"/>
              </a:buClr>
            </a:pPr>
            <a:endParaRPr lang="en-US" sz="2000" dirty="0"/>
          </a:p>
          <a:p>
            <a:pPr>
              <a:buClr>
                <a:srgbClr val="42FBF3"/>
              </a:buClr>
            </a:pPr>
            <a:r>
              <a:rPr lang="en-US" sz="2400" dirty="0"/>
              <a:t>ICU patients:  </a:t>
            </a:r>
            <a:r>
              <a:rPr lang="en-US" sz="2400" dirty="0">
                <a:solidFill>
                  <a:srgbClr val="42FBF3"/>
                </a:solidFill>
              </a:rPr>
              <a:t>Abnormal liver enzymes often multi-causal</a:t>
            </a:r>
          </a:p>
          <a:p>
            <a:pPr lvl="1"/>
            <a:endParaRPr lang="en-US" sz="2000" dirty="0"/>
          </a:p>
          <a:p>
            <a:pPr>
              <a:buClr>
                <a:srgbClr val="42FBF3"/>
              </a:buClr>
            </a:pPr>
            <a:r>
              <a:rPr lang="en-US" sz="2400" dirty="0"/>
              <a:t>Experimental therapy </a:t>
            </a:r>
            <a:r>
              <a:rPr lang="en-US" sz="2400" dirty="0">
                <a:solidFill>
                  <a:srgbClr val="42FBF3"/>
                </a:solidFill>
              </a:rPr>
              <a:t>may lead to drug toxicity</a:t>
            </a:r>
          </a:p>
          <a:p>
            <a:endParaRPr lang="en-US" sz="2400" dirty="0"/>
          </a:p>
          <a:p>
            <a:r>
              <a:rPr lang="en-US" sz="2400" dirty="0"/>
              <a:t>Immune modulators: for better for worse?   (</a:t>
            </a:r>
            <a:r>
              <a:rPr lang="en-US" sz="2400" dirty="0" err="1"/>
              <a:t>Suzman</a:t>
            </a:r>
            <a:r>
              <a:rPr lang="en-US" sz="2400" dirty="0"/>
              <a:t> et al, 2018)</a:t>
            </a:r>
          </a:p>
          <a:p>
            <a:endParaRPr lang="en-US" sz="2400" dirty="0"/>
          </a:p>
          <a:p>
            <a:endParaRPr lang="en-US" dirty="0"/>
          </a:p>
        </p:txBody>
      </p:sp>
      <p:sp>
        <p:nvSpPr>
          <p:cNvPr id="5" name="Title 1">
            <a:extLst>
              <a:ext uri="{FF2B5EF4-FFF2-40B4-BE49-F238E27FC236}">
                <a16:creationId xmlns:a16="http://schemas.microsoft.com/office/drawing/2014/main" xmlns="" id="{45D9BDCC-D320-46B0-8702-0FBFC874D4AF}"/>
              </a:ext>
            </a:extLst>
          </p:cNvPr>
          <p:cNvSpPr txBox="1">
            <a:spLocks/>
          </p:cNvSpPr>
          <p:nvPr/>
        </p:nvSpPr>
        <p:spPr>
          <a:xfrm>
            <a:off x="874060" y="430947"/>
            <a:ext cx="9898810" cy="799972"/>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dirty="0">
                <a:solidFill>
                  <a:srgbClr val="FFFF00"/>
                </a:solidFill>
              </a:rPr>
              <a:t>Liver test abnormalities in COVID- I9</a:t>
            </a:r>
          </a:p>
          <a:p>
            <a:r>
              <a:rPr lang="en-AU" sz="3600" dirty="0">
                <a:solidFill>
                  <a:srgbClr val="FFFF00"/>
                </a:solidFill>
              </a:rPr>
              <a:t>	(</a:t>
            </a:r>
            <a:r>
              <a:rPr lang="en-AU" sz="2800" dirty="0">
                <a:solidFill>
                  <a:srgbClr val="FFFF00"/>
                </a:solidFill>
              </a:rPr>
              <a:t>mostly addressed in following contributions</a:t>
            </a:r>
            <a:r>
              <a:rPr lang="en-AU" sz="3600" dirty="0">
                <a:solidFill>
                  <a:srgbClr val="FFFF00"/>
                </a:solidFill>
              </a:rPr>
              <a:t>) </a:t>
            </a:r>
          </a:p>
        </p:txBody>
      </p:sp>
    </p:spTree>
    <p:extLst>
      <p:ext uri="{BB962C8B-B14F-4D97-AF65-F5344CB8AC3E}">
        <p14:creationId xmlns:p14="http://schemas.microsoft.com/office/powerpoint/2010/main" val="744855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847852-5B4E-42A4-BE85-448669609BDF}"/>
              </a:ext>
            </a:extLst>
          </p:cNvPr>
          <p:cNvSpPr>
            <a:spLocks noGrp="1"/>
          </p:cNvSpPr>
          <p:nvPr>
            <p:ph type="title"/>
          </p:nvPr>
        </p:nvSpPr>
        <p:spPr>
          <a:xfrm>
            <a:off x="1408176" y="357182"/>
            <a:ext cx="8688647" cy="1400530"/>
          </a:xfrm>
        </p:spPr>
        <p:txBody>
          <a:bodyPr/>
          <a:lstStyle/>
          <a:p>
            <a:r>
              <a:rPr lang="en-AU" sz="3600" dirty="0">
                <a:solidFill>
                  <a:srgbClr val="FFFF00"/>
                </a:solidFill>
              </a:rPr>
              <a:t>Pathogenesis of liver abnormalities in 									COVID-19</a:t>
            </a:r>
          </a:p>
        </p:txBody>
      </p:sp>
      <p:sp>
        <p:nvSpPr>
          <p:cNvPr id="3" name="Content Placeholder 2">
            <a:extLst>
              <a:ext uri="{FF2B5EF4-FFF2-40B4-BE49-F238E27FC236}">
                <a16:creationId xmlns:a16="http://schemas.microsoft.com/office/drawing/2014/main" xmlns="" id="{A19E89D8-697D-4573-84EC-1F18D7B9CCBC}"/>
              </a:ext>
            </a:extLst>
          </p:cNvPr>
          <p:cNvSpPr>
            <a:spLocks noGrp="1"/>
          </p:cNvSpPr>
          <p:nvPr>
            <p:ph idx="1"/>
          </p:nvPr>
        </p:nvSpPr>
        <p:spPr>
          <a:xfrm>
            <a:off x="593558" y="1757713"/>
            <a:ext cx="10780295" cy="4008298"/>
          </a:xfrm>
          <a:noFill/>
        </p:spPr>
        <p:txBody>
          <a:bodyPr>
            <a:normAutofit fontScale="92500" lnSpcReduction="20000"/>
          </a:bodyPr>
          <a:lstStyle/>
          <a:p>
            <a:r>
              <a:rPr lang="en-AU" sz="2400" dirty="0"/>
              <a:t>ACE 2 receptors on </a:t>
            </a:r>
            <a:r>
              <a:rPr lang="en-AU" sz="2400" dirty="0" err="1"/>
              <a:t>cholangiocytes</a:t>
            </a:r>
            <a:r>
              <a:rPr lang="en-AU" sz="2400" dirty="0"/>
              <a:t>, to lesser extent on hepatocytes.</a:t>
            </a:r>
          </a:p>
          <a:p>
            <a:r>
              <a:rPr lang="en-AU" sz="2400" dirty="0"/>
              <a:t>Direct injury plausible, no data to support </a:t>
            </a:r>
            <a:r>
              <a:rPr lang="en-AU" sz="2400" dirty="0" smtClean="0"/>
              <a:t>this until recently (see below).</a:t>
            </a:r>
            <a:endParaRPr lang="en-AU" sz="2400" dirty="0"/>
          </a:p>
          <a:p>
            <a:r>
              <a:rPr lang="en-AU" sz="2400" dirty="0"/>
              <a:t>Limited biopsies with non specific findings of steatosis and acute hepatitis, hepatocyte apoptosis with lobular </a:t>
            </a:r>
            <a:r>
              <a:rPr lang="en-AU" sz="2400" dirty="0" err="1"/>
              <a:t>lymphohistocytic</a:t>
            </a:r>
            <a:r>
              <a:rPr lang="en-AU" sz="2400" dirty="0"/>
              <a:t> inflammation without viral inclusions*</a:t>
            </a:r>
            <a:r>
              <a:rPr lang="en-AU" sz="2400" dirty="0" smtClean="0"/>
              <a:t>. </a:t>
            </a:r>
          </a:p>
          <a:p>
            <a:r>
              <a:rPr lang="en-AU" sz="2400" dirty="0" smtClean="0"/>
              <a:t>However, recently </a:t>
            </a:r>
            <a:r>
              <a:rPr lang="en-AU" sz="2400" dirty="0" err="1" smtClean="0"/>
              <a:t>ultrastructural</a:t>
            </a:r>
            <a:r>
              <a:rPr lang="en-AU" sz="2400" dirty="0" smtClean="0"/>
              <a:t> and histological changes indicative of viral hepatitis including </a:t>
            </a:r>
            <a:r>
              <a:rPr lang="en-US" sz="2400" dirty="0"/>
              <a:t>typical coronavirus particles characterized by </a:t>
            </a:r>
            <a:r>
              <a:rPr lang="en-US" sz="2400" dirty="0" smtClean="0"/>
              <a:t>spike structure </a:t>
            </a:r>
            <a:r>
              <a:rPr lang="en-US" sz="2400" dirty="0"/>
              <a:t>in cytoplasm of </a:t>
            </a:r>
            <a:r>
              <a:rPr lang="en-US" sz="2400" dirty="0" smtClean="0"/>
              <a:t>hepatocytes in 2</a:t>
            </a:r>
            <a:r>
              <a:rPr lang="en-AU" sz="2400" dirty="0" smtClean="0"/>
              <a:t> patients**  </a:t>
            </a:r>
            <a:endParaRPr lang="en-AU" sz="2400" dirty="0"/>
          </a:p>
          <a:p>
            <a:r>
              <a:rPr lang="en-AU" sz="2400" dirty="0"/>
              <a:t>Consider drug induced liver injury, hypoxic hepatitis and role of overactive immune mediated pro-inflammatory response.</a:t>
            </a:r>
          </a:p>
          <a:p>
            <a:pPr marL="342900" lvl="3" indent="-342900"/>
            <a:r>
              <a:rPr lang="en-US" sz="2400" dirty="0"/>
              <a:t>Incidental finding of preexisting liver/biliary tract disease? </a:t>
            </a:r>
          </a:p>
          <a:p>
            <a:endParaRPr lang="en-AU" dirty="0"/>
          </a:p>
        </p:txBody>
      </p:sp>
      <p:sp>
        <p:nvSpPr>
          <p:cNvPr id="4" name="Rectangle 3"/>
          <p:cNvSpPr/>
          <p:nvPr/>
        </p:nvSpPr>
        <p:spPr>
          <a:xfrm>
            <a:off x="2793844" y="5999747"/>
            <a:ext cx="8840953" cy="646331"/>
          </a:xfrm>
          <a:prstGeom prst="rect">
            <a:avLst/>
          </a:prstGeom>
        </p:spPr>
        <p:txBody>
          <a:bodyPr wrap="square">
            <a:spAutoFit/>
          </a:bodyPr>
          <a:lstStyle/>
          <a:p>
            <a:endParaRPr lang="en-AU" dirty="0"/>
          </a:p>
          <a:p>
            <a:r>
              <a:rPr lang="en-AU" dirty="0"/>
              <a:t>*Xu Z, Lancet Respir Med. </a:t>
            </a:r>
            <a:r>
              <a:rPr lang="en-AU" dirty="0" smtClean="0"/>
              <a:t>2020, **Wang Y et al, J </a:t>
            </a:r>
            <a:r>
              <a:rPr lang="en-AU" dirty="0" err="1" smtClean="0"/>
              <a:t>Hepatol</a:t>
            </a:r>
            <a:r>
              <a:rPr lang="en-AU" dirty="0" smtClean="0"/>
              <a:t> 2020</a:t>
            </a:r>
            <a:endParaRPr lang="en-US" dirty="0"/>
          </a:p>
        </p:txBody>
      </p:sp>
    </p:spTree>
    <p:extLst>
      <p:ext uri="{BB962C8B-B14F-4D97-AF65-F5344CB8AC3E}">
        <p14:creationId xmlns:p14="http://schemas.microsoft.com/office/powerpoint/2010/main" val="310213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5BCD-05E4-324F-8779-669DFAD04316}"/>
              </a:ext>
            </a:extLst>
          </p:cNvPr>
          <p:cNvSpPr>
            <a:spLocks noGrp="1"/>
          </p:cNvSpPr>
          <p:nvPr>
            <p:ph type="title"/>
          </p:nvPr>
        </p:nvSpPr>
        <p:spPr>
          <a:xfrm>
            <a:off x="2441541" y="196770"/>
            <a:ext cx="9093738" cy="461598"/>
          </a:xfrm>
          <a:noFill/>
        </p:spPr>
        <p:txBody>
          <a:bodyPr>
            <a:normAutofit fontScale="90000"/>
          </a:bodyPr>
          <a:lstStyle/>
          <a:p>
            <a:r>
              <a:rPr lang="en-US" dirty="0">
                <a:solidFill>
                  <a:srgbClr val="FFFF00"/>
                </a:solidFill>
              </a:rPr>
              <a:t>Interpretation of tests</a:t>
            </a:r>
          </a:p>
        </p:txBody>
      </p:sp>
      <p:sp>
        <p:nvSpPr>
          <p:cNvPr id="3" name="Content Placeholder 2">
            <a:extLst>
              <a:ext uri="{FF2B5EF4-FFF2-40B4-BE49-F238E27FC236}">
                <a16:creationId xmlns:a16="http://schemas.microsoft.com/office/drawing/2014/main" xmlns="" id="{F67953B2-A7D7-7F46-9A81-15673EC43DC6}"/>
              </a:ext>
            </a:extLst>
          </p:cNvPr>
          <p:cNvSpPr>
            <a:spLocks noGrp="1"/>
          </p:cNvSpPr>
          <p:nvPr>
            <p:ph idx="1"/>
          </p:nvPr>
        </p:nvSpPr>
        <p:spPr>
          <a:xfrm>
            <a:off x="538990" y="914404"/>
            <a:ext cx="11376532" cy="5298138"/>
          </a:xfrm>
          <a:noFill/>
        </p:spPr>
        <p:txBody>
          <a:bodyPr>
            <a:normAutofit fontScale="25000" lnSpcReduction="20000"/>
          </a:bodyPr>
          <a:lstStyle/>
          <a:p>
            <a:pPr>
              <a:lnSpc>
                <a:spcPct val="120000"/>
              </a:lnSpc>
            </a:pPr>
            <a:r>
              <a:rPr lang="en-US" sz="8000" dirty="0"/>
              <a:t>Hypoalbuminemia  </a:t>
            </a:r>
            <a:r>
              <a:rPr lang="en-US" sz="7200" dirty="0"/>
              <a:t> 						 </a:t>
            </a:r>
            <a:r>
              <a:rPr lang="en-US" sz="8000" dirty="0"/>
              <a:t>Typical in patients with severe inflammatory response  											 (no independent indicator of liver  failure) 		</a:t>
            </a:r>
            <a:r>
              <a:rPr lang="en-US" sz="12800" dirty="0"/>
              <a:t>	</a:t>
            </a:r>
          </a:p>
          <a:p>
            <a:pPr>
              <a:lnSpc>
                <a:spcPct val="170000"/>
              </a:lnSpc>
            </a:pPr>
            <a:r>
              <a:rPr lang="en-US" sz="8000" dirty="0"/>
              <a:t>Prolonged INR /thrombocytopenia</a:t>
            </a:r>
            <a:r>
              <a:rPr lang="en-US" sz="7200" dirty="0"/>
              <a:t>		  Spontaneous coagulopathy DIC  in 1/3 of sick patients may 											   explain prolonged PT / INR  (1)								                          		                  	          Thromboembolic events likely common in COVID19</a:t>
            </a:r>
          </a:p>
          <a:p>
            <a:pPr>
              <a:lnSpc>
                <a:spcPct val="170000"/>
              </a:lnSpc>
            </a:pPr>
            <a:r>
              <a:rPr lang="en-US" sz="8000" dirty="0"/>
              <a:t>High transaminases/ Bilirubin</a:t>
            </a:r>
            <a:r>
              <a:rPr lang="en-US" sz="8000" dirty="0">
                <a:solidFill>
                  <a:srgbClr val="42FBF3"/>
                </a:solidFill>
              </a:rPr>
              <a:t> (&gt; 3 x ULN) </a:t>
            </a:r>
            <a:r>
              <a:rPr lang="en-US" sz="7200" dirty="0">
                <a:solidFill>
                  <a:srgbClr val="42FBF3"/>
                </a:solidFill>
              </a:rPr>
              <a:t>  </a:t>
            </a:r>
            <a:r>
              <a:rPr lang="en-US" sz="7200" dirty="0"/>
              <a:t>Rarely reported: consider other causes</a:t>
            </a:r>
          </a:p>
          <a:p>
            <a:r>
              <a:rPr lang="en-US" sz="8000" dirty="0"/>
              <a:t>Anemia</a:t>
            </a:r>
            <a:r>
              <a:rPr lang="en-US" sz="7200" dirty="0"/>
              <a:t>									   GI bleeding likely?  Ulcer, Variceal hemorrhage?  </a:t>
            </a:r>
          </a:p>
          <a:p>
            <a:pPr>
              <a:lnSpc>
                <a:spcPct val="170000"/>
              </a:lnSpc>
            </a:pPr>
            <a:r>
              <a:rPr lang="en-US" sz="8000" dirty="0"/>
              <a:t>Imaging </a:t>
            </a:r>
            <a:r>
              <a:rPr lang="en-US" sz="7200" dirty="0"/>
              <a:t>									   If no or inadequate imaging done , US may be indicated:            											   CBD  obstruction, suspected advanced  disease													   Tumor/thrombosis</a:t>
            </a:r>
          </a:p>
          <a:p>
            <a:pPr>
              <a:lnSpc>
                <a:spcPct val="170000"/>
              </a:lnSpc>
            </a:pPr>
            <a:r>
              <a:rPr lang="en-US" sz="7200" i="1" dirty="0"/>
              <a:t> 															</a:t>
            </a:r>
            <a:r>
              <a:rPr lang="en-US" sz="7200" i="1" dirty="0" err="1"/>
              <a:t>Klok</a:t>
            </a:r>
            <a:r>
              <a:rPr lang="en-US" sz="7200" i="1" dirty="0"/>
              <a:t> FJ, 2020, Hemostasis Research</a:t>
            </a:r>
            <a:endParaRPr lang="en-US" sz="7200" dirty="0"/>
          </a:p>
          <a:p>
            <a:pPr marL="0" indent="0">
              <a:buNone/>
            </a:pPr>
            <a:endParaRPr lang="en-US" sz="3100" dirty="0"/>
          </a:p>
          <a:p>
            <a:pPr marL="0" indent="0">
              <a:buNone/>
            </a:pPr>
            <a:r>
              <a:rPr lang="en-US" sz="2800" dirty="0"/>
              <a:t>										</a:t>
            </a:r>
            <a:r>
              <a:rPr lang="en-US" sz="1900" dirty="0"/>
              <a:t>						</a:t>
            </a:r>
            <a:endParaRPr lang="en-US" i="1" dirty="0"/>
          </a:p>
        </p:txBody>
      </p:sp>
    </p:spTree>
    <p:extLst>
      <p:ext uri="{BB962C8B-B14F-4D97-AF65-F5344CB8AC3E}">
        <p14:creationId xmlns:p14="http://schemas.microsoft.com/office/powerpoint/2010/main" val="1836476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42" y="376786"/>
            <a:ext cx="11694695" cy="316898"/>
          </a:xfrm>
          <a:noFill/>
        </p:spPr>
        <p:txBody>
          <a:bodyPr>
            <a:normAutofit fontScale="90000"/>
          </a:bodyPr>
          <a:lstStyle/>
          <a:p>
            <a:r>
              <a:rPr lang="en-US" dirty="0">
                <a:solidFill>
                  <a:srgbClr val="FFFF00"/>
                </a:solidFill>
              </a:rPr>
              <a:t>Topics   COVID-19 and Liver Disease</a:t>
            </a:r>
          </a:p>
        </p:txBody>
      </p:sp>
      <p:sp>
        <p:nvSpPr>
          <p:cNvPr id="3" name="Content Placeholder 2"/>
          <p:cNvSpPr>
            <a:spLocks noGrp="1"/>
          </p:cNvSpPr>
          <p:nvPr>
            <p:ph idx="1"/>
          </p:nvPr>
        </p:nvSpPr>
        <p:spPr>
          <a:xfrm>
            <a:off x="2073897" y="1414020"/>
            <a:ext cx="9941639" cy="5259699"/>
          </a:xfrm>
          <a:noFill/>
        </p:spPr>
        <p:txBody>
          <a:bodyPr>
            <a:normAutofit fontScale="47500" lnSpcReduction="20000"/>
          </a:bodyPr>
          <a:lstStyle/>
          <a:p>
            <a:pPr>
              <a:lnSpc>
                <a:spcPct val="170000"/>
              </a:lnSpc>
              <a:buFont typeface="Wingdings" pitchFamily="2" charset="2"/>
              <a:buChar char="§"/>
            </a:pPr>
            <a:r>
              <a:rPr lang="en-US" sz="4500" dirty="0">
                <a:solidFill>
                  <a:schemeClr val="accent2">
                    <a:lumMod val="40000"/>
                    <a:lumOff val="60000"/>
                  </a:schemeClr>
                </a:solidFill>
              </a:rPr>
              <a:t>COVID-19 overview, nomenclature</a:t>
            </a:r>
          </a:p>
          <a:p>
            <a:pPr>
              <a:buFont typeface="Wingdings" pitchFamily="2" charset="2"/>
              <a:buChar char="§"/>
            </a:pPr>
            <a:r>
              <a:rPr lang="en-US" sz="4500" dirty="0">
                <a:solidFill>
                  <a:schemeClr val="accent2">
                    <a:lumMod val="40000"/>
                    <a:lumOff val="60000"/>
                  </a:schemeClr>
                </a:solidFill>
              </a:rPr>
              <a:t>General approach if liver test abnormalities</a:t>
            </a:r>
          </a:p>
          <a:p>
            <a:pPr>
              <a:buFont typeface="Wingdings" pitchFamily="2" charset="2"/>
              <a:buChar char="§"/>
            </a:pPr>
            <a:r>
              <a:rPr lang="en-US" sz="4500" dirty="0">
                <a:solidFill>
                  <a:schemeClr val="accent2">
                    <a:lumMod val="40000"/>
                    <a:lumOff val="60000"/>
                  </a:schemeClr>
                </a:solidFill>
              </a:rPr>
              <a:t>Liver co-morbidities</a:t>
            </a:r>
          </a:p>
          <a:p>
            <a:pPr lvl="1">
              <a:buFont typeface="Wingdings" pitchFamily="2" charset="2"/>
              <a:buChar char="§"/>
            </a:pPr>
            <a:r>
              <a:rPr lang="en-US" sz="3800" dirty="0"/>
              <a:t>Chronic Viral hepatitis B and C</a:t>
            </a:r>
          </a:p>
          <a:p>
            <a:pPr lvl="1">
              <a:buFont typeface="Wingdings" pitchFamily="2" charset="2"/>
              <a:buChar char="§"/>
            </a:pPr>
            <a:r>
              <a:rPr lang="en-US" sz="3800" dirty="0"/>
              <a:t>Metabolic dysfunction associated fatty liver disease (MAFLD)</a:t>
            </a:r>
          </a:p>
          <a:p>
            <a:pPr lvl="1">
              <a:buFont typeface="Wingdings" pitchFamily="2" charset="2"/>
              <a:buChar char="§"/>
            </a:pPr>
            <a:r>
              <a:rPr lang="en-US" sz="3800" dirty="0"/>
              <a:t>Autoimmune hepatitis</a:t>
            </a:r>
          </a:p>
          <a:p>
            <a:pPr>
              <a:buFont typeface="Wingdings" pitchFamily="2" charset="2"/>
              <a:buChar char="§"/>
            </a:pPr>
            <a:r>
              <a:rPr lang="en-US" sz="3800" dirty="0">
                <a:solidFill>
                  <a:schemeClr val="accent2">
                    <a:lumMod val="40000"/>
                    <a:lumOff val="60000"/>
                  </a:schemeClr>
                </a:solidFill>
              </a:rPr>
              <a:t>Practical aspects clinical care </a:t>
            </a:r>
          </a:p>
          <a:p>
            <a:pPr lvl="1">
              <a:buFont typeface="Wingdings" pitchFamily="2" charset="2"/>
              <a:buChar char="§"/>
            </a:pPr>
            <a:r>
              <a:rPr lang="en-US" sz="3800" dirty="0"/>
              <a:t>Follow-up if chronic liver disease</a:t>
            </a:r>
          </a:p>
          <a:p>
            <a:pPr lvl="1">
              <a:buFont typeface="Wingdings" pitchFamily="2" charset="2"/>
              <a:buChar char="§"/>
            </a:pPr>
            <a:r>
              <a:rPr lang="en-US" sz="3800" dirty="0"/>
              <a:t>Performing Procedures</a:t>
            </a:r>
          </a:p>
          <a:p>
            <a:pPr lvl="1">
              <a:buFont typeface="Wingdings" pitchFamily="2" charset="2"/>
              <a:buChar char="§"/>
            </a:pPr>
            <a:r>
              <a:rPr lang="en-US" sz="3800" dirty="0"/>
              <a:t>Investigational therapies, potential hepatotoxicity</a:t>
            </a:r>
          </a:p>
          <a:p>
            <a:pPr>
              <a:buFont typeface="Wingdings" pitchFamily="2" charset="2"/>
              <a:buChar char="§"/>
            </a:pPr>
            <a:r>
              <a:rPr lang="en-US" sz="3800" dirty="0">
                <a:solidFill>
                  <a:schemeClr val="accent2">
                    <a:lumMod val="40000"/>
                    <a:lumOff val="60000"/>
                  </a:schemeClr>
                </a:solidFill>
              </a:rPr>
              <a:t>Management of complications</a:t>
            </a:r>
          </a:p>
          <a:p>
            <a:pPr lvl="1">
              <a:buFont typeface="Wingdings" pitchFamily="2" charset="2"/>
              <a:buChar char="§"/>
            </a:pPr>
            <a:r>
              <a:rPr lang="en-US" sz="3800" dirty="0"/>
              <a:t>Screen and treatment for HCC</a:t>
            </a:r>
          </a:p>
          <a:p>
            <a:pPr lvl="1">
              <a:buFont typeface="Wingdings" pitchFamily="2" charset="2"/>
              <a:buChar char="§"/>
            </a:pPr>
            <a:r>
              <a:rPr lang="en-US" sz="3800" dirty="0"/>
              <a:t>Patients awaiting and after liver transplant</a:t>
            </a:r>
          </a:p>
          <a:p>
            <a:pPr>
              <a:buFont typeface="Wingdings" pitchFamily="2" charset="2"/>
              <a:buChar char="§"/>
            </a:pPr>
            <a:r>
              <a:rPr lang="en-US" sz="3800" dirty="0"/>
              <a:t> </a:t>
            </a:r>
          </a:p>
          <a:p>
            <a:endParaRPr lang="en-US" sz="2800" dirty="0">
              <a:solidFill>
                <a:schemeClr val="bg1"/>
              </a:solidFill>
            </a:endParaRPr>
          </a:p>
        </p:txBody>
      </p:sp>
      <p:sp>
        <p:nvSpPr>
          <p:cNvPr id="4" name="TextBox 3"/>
          <p:cNvSpPr txBox="1"/>
          <p:nvPr/>
        </p:nvSpPr>
        <p:spPr>
          <a:xfrm>
            <a:off x="2211859" y="6481214"/>
            <a:ext cx="38690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6" name="Picture 5" descr="A close up of a sign&#10;&#10;Description automatically generated">
            <a:extLst>
              <a:ext uri="{FF2B5EF4-FFF2-40B4-BE49-F238E27FC236}">
                <a16:creationId xmlns:a16="http://schemas.microsoft.com/office/drawing/2014/main" xmlns="" id="{FBBB112F-3631-D54B-B520-788BBF7B7401}"/>
              </a:ext>
            </a:extLst>
          </p:cNvPr>
          <p:cNvPicPr>
            <a:picLocks noChangeAspect="1"/>
          </p:cNvPicPr>
          <p:nvPr/>
        </p:nvPicPr>
        <p:blipFill>
          <a:blip r:embed="rId2"/>
          <a:stretch>
            <a:fillRect/>
          </a:stretch>
        </p:blipFill>
        <p:spPr>
          <a:xfrm>
            <a:off x="229155" y="5982256"/>
            <a:ext cx="691464" cy="691464"/>
          </a:xfrm>
          <a:prstGeom prst="rect">
            <a:avLst/>
          </a:prstGeom>
        </p:spPr>
      </p:pic>
    </p:spTree>
    <p:extLst>
      <p:ext uri="{BB962C8B-B14F-4D97-AF65-F5344CB8AC3E}">
        <p14:creationId xmlns:p14="http://schemas.microsoft.com/office/powerpoint/2010/main" val="127553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0DE48-4B61-5848-B718-34EE7B3DF5C4}"/>
              </a:ext>
            </a:extLst>
          </p:cNvPr>
          <p:cNvSpPr>
            <a:spLocks noGrp="1"/>
          </p:cNvSpPr>
          <p:nvPr>
            <p:ph type="ctrTitle"/>
          </p:nvPr>
        </p:nvSpPr>
        <p:spPr>
          <a:xfrm>
            <a:off x="1010749" y="794811"/>
            <a:ext cx="10366323" cy="1966677"/>
          </a:xfrm>
          <a:noFill/>
        </p:spPr>
        <p:txBody>
          <a:bodyPr>
            <a:noAutofit/>
          </a:bodyPr>
          <a:lstStyle/>
          <a:p>
            <a:r>
              <a:rPr lang="en-AU" sz="3600" dirty="0" smtClean="0">
                <a:solidFill>
                  <a:srgbClr val="FFFF00"/>
                </a:solidFill>
              </a:rPr>
              <a:t>COVID</a:t>
            </a:r>
            <a:r>
              <a:rPr lang="en-AU" sz="3600" dirty="0">
                <a:solidFill>
                  <a:srgbClr val="FFFF00"/>
                </a:solidFill>
              </a:rPr>
              <a:t>-</a:t>
            </a:r>
            <a:r>
              <a:rPr lang="en-AU" sz="3600" dirty="0" smtClean="0">
                <a:solidFill>
                  <a:srgbClr val="FFFF00"/>
                </a:solidFill>
              </a:rPr>
              <a:t>19:Overview and nomenclature</a:t>
            </a:r>
            <a:r>
              <a:rPr lang="en-US" sz="3600" dirty="0"/>
              <a:t/>
            </a:r>
            <a:br>
              <a:rPr lang="en-US" sz="3600" dirty="0"/>
            </a:br>
            <a:endParaRPr lang="en-US" sz="3600" dirty="0">
              <a:solidFill>
                <a:srgbClr val="FFFFFF"/>
              </a:solidFill>
            </a:endParaRPr>
          </a:p>
        </p:txBody>
      </p:sp>
      <p:sp>
        <p:nvSpPr>
          <p:cNvPr id="3" name="Subtitle 2">
            <a:extLst>
              <a:ext uri="{FF2B5EF4-FFF2-40B4-BE49-F238E27FC236}">
                <a16:creationId xmlns:a16="http://schemas.microsoft.com/office/drawing/2014/main" xmlns="" id="{2BE42096-E0CA-2D4F-9281-AE84C410FE49}"/>
              </a:ext>
            </a:extLst>
          </p:cNvPr>
          <p:cNvSpPr>
            <a:spLocks noGrp="1"/>
          </p:cNvSpPr>
          <p:nvPr>
            <p:ph type="subTitle" idx="1"/>
          </p:nvPr>
        </p:nvSpPr>
        <p:spPr>
          <a:xfrm>
            <a:off x="5005754" y="3106966"/>
            <a:ext cx="5619574" cy="3375896"/>
          </a:xfrm>
          <a:noFill/>
        </p:spPr>
        <p:txBody>
          <a:bodyPr>
            <a:normAutofit/>
          </a:bodyPr>
          <a:lstStyle/>
          <a:p>
            <a:r>
              <a:rPr lang="en-US" sz="2400" cap="none" dirty="0" smtClean="0">
                <a:solidFill>
                  <a:schemeClr val="tx1"/>
                </a:solidFill>
              </a:rPr>
              <a:t>B </a:t>
            </a:r>
            <a:r>
              <a:rPr lang="en-US" sz="2400" cap="none" dirty="0" err="1" smtClean="0">
                <a:solidFill>
                  <a:schemeClr val="tx1"/>
                </a:solidFill>
              </a:rPr>
              <a:t>Mc</a:t>
            </a:r>
            <a:r>
              <a:rPr lang="en-US" sz="2400" cap="none" dirty="0" smtClean="0">
                <a:solidFill>
                  <a:schemeClr val="tx1"/>
                </a:solidFill>
              </a:rPr>
              <a:t> Mahon (USA) </a:t>
            </a:r>
            <a:endParaRPr lang="en-US" sz="2400" cap="none" dirty="0">
              <a:solidFill>
                <a:schemeClr val="tx1"/>
              </a:solidFill>
            </a:endParaRPr>
          </a:p>
          <a:p>
            <a:endParaRPr lang="en-US" sz="2400" cap="none" dirty="0">
              <a:solidFill>
                <a:schemeClr val="tx1"/>
              </a:solidFill>
            </a:endParaRPr>
          </a:p>
          <a:p>
            <a:r>
              <a:rPr lang="en-US" sz="2400" dirty="0">
                <a:solidFill>
                  <a:schemeClr val="tx1"/>
                </a:solidFill>
              </a:rPr>
              <a:t>April 22, 2020</a:t>
            </a:r>
          </a:p>
        </p:txBody>
      </p:sp>
      <p:pic>
        <p:nvPicPr>
          <p:cNvPr id="5" name="Picture 4" descr="A close up of a sign&#10;&#10;Description automatically generated">
            <a:extLst>
              <a:ext uri="{FF2B5EF4-FFF2-40B4-BE49-F238E27FC236}">
                <a16:creationId xmlns:a16="http://schemas.microsoft.com/office/drawing/2014/main" xmlns="" id="{1728E114-4F3E-0B44-A007-A61760F38570}"/>
              </a:ext>
            </a:extLst>
          </p:cNvPr>
          <p:cNvPicPr>
            <a:picLocks noChangeAspect="1"/>
          </p:cNvPicPr>
          <p:nvPr/>
        </p:nvPicPr>
        <p:blipFill>
          <a:blip r:embed="rId3"/>
          <a:stretch>
            <a:fillRect/>
          </a:stretch>
        </p:blipFill>
        <p:spPr>
          <a:xfrm>
            <a:off x="174347" y="3964492"/>
            <a:ext cx="2724326" cy="2724326"/>
          </a:xfrm>
          <a:prstGeom prst="rect">
            <a:avLst/>
          </a:prstGeom>
        </p:spPr>
      </p:pic>
    </p:spTree>
    <p:extLst>
      <p:ext uri="{BB962C8B-B14F-4D97-AF65-F5344CB8AC3E}">
        <p14:creationId xmlns:p14="http://schemas.microsoft.com/office/powerpoint/2010/main" val="116440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6702" y="75414"/>
            <a:ext cx="8469848" cy="703831"/>
          </a:xfrm>
          <a:noFill/>
        </p:spPr>
        <p:txBody>
          <a:bodyPr>
            <a:normAutofit fontScale="90000"/>
          </a:bodyPr>
          <a:lstStyle/>
          <a:p>
            <a:r>
              <a:rPr lang="en-US" dirty="0">
                <a:solidFill>
                  <a:srgbClr val="FFFF00"/>
                </a:solidFill>
              </a:rPr>
              <a:t>Viral </a:t>
            </a:r>
            <a:r>
              <a:rPr lang="en-US" dirty="0"/>
              <a:t>Characteristics SARS-Cov-2  - 1</a:t>
            </a:r>
            <a:endParaRPr lang="en-US" dirty="0">
              <a:solidFill>
                <a:srgbClr val="FFFF00"/>
              </a:solidFill>
            </a:endParaRPr>
          </a:p>
        </p:txBody>
      </p:sp>
      <p:sp>
        <p:nvSpPr>
          <p:cNvPr id="3" name="Content Placeholder 2"/>
          <p:cNvSpPr>
            <a:spLocks noGrp="1"/>
          </p:cNvSpPr>
          <p:nvPr>
            <p:ph idx="1"/>
          </p:nvPr>
        </p:nvSpPr>
        <p:spPr>
          <a:xfrm>
            <a:off x="936702" y="1121790"/>
            <a:ext cx="10902372" cy="5183475"/>
          </a:xfrm>
          <a:noFill/>
        </p:spPr>
        <p:txBody>
          <a:bodyPr>
            <a:normAutofit fontScale="85000" lnSpcReduction="10000"/>
          </a:bodyPr>
          <a:lstStyle/>
          <a:p>
            <a:r>
              <a:rPr lang="en-US" sz="2800" dirty="0"/>
              <a:t>Coronaviruses: positive-sense 30,000 bp, single stranded RNA viruses</a:t>
            </a:r>
          </a:p>
          <a:p>
            <a:r>
              <a:rPr lang="en-US" sz="2800" dirty="0"/>
              <a:t>7 strains</a:t>
            </a:r>
          </a:p>
          <a:p>
            <a:pPr lvl="1"/>
            <a:r>
              <a:rPr lang="en-US" sz="2400" dirty="0"/>
              <a:t>in wild animals and humans: to date some strains only in wild animals</a:t>
            </a:r>
          </a:p>
          <a:p>
            <a:pPr lvl="1"/>
            <a:r>
              <a:rPr lang="en-US" sz="2400" dirty="0"/>
              <a:t>Can jump from animals to humans causing disease (e.g. MERS, SARS, COVID-19)</a:t>
            </a:r>
          </a:p>
          <a:p>
            <a:pPr lvl="1"/>
            <a:r>
              <a:rPr lang="en-US" sz="2400" dirty="0"/>
              <a:t>Alphacoronaviruses can cause mild illnesses (common cold or influenza like symptoms)</a:t>
            </a:r>
          </a:p>
          <a:p>
            <a:pPr lvl="1"/>
            <a:endParaRPr lang="en-US" sz="2400" dirty="0"/>
          </a:p>
          <a:p>
            <a:r>
              <a:rPr lang="en-US" sz="2800" dirty="0"/>
              <a:t>SARS-CoV-2 is strain resulting in COVID-19 (</a:t>
            </a:r>
            <a:r>
              <a:rPr lang="en-US" sz="2800" dirty="0" err="1"/>
              <a:t>betacoronavirus</a:t>
            </a:r>
            <a:r>
              <a:rPr lang="en-US" sz="2800" dirty="0"/>
              <a:t>): </a:t>
            </a:r>
          </a:p>
          <a:p>
            <a:pPr lvl="1"/>
            <a:r>
              <a:rPr lang="en-US" sz="2400" dirty="0"/>
              <a:t>Betacoronaviruses can be divided into two groups</a:t>
            </a:r>
          </a:p>
          <a:p>
            <a:pPr lvl="2"/>
            <a:r>
              <a:rPr lang="en-US" sz="2000" dirty="0"/>
              <a:t>MERS similar structural viruses</a:t>
            </a:r>
          </a:p>
          <a:p>
            <a:pPr lvl="2"/>
            <a:r>
              <a:rPr lang="en-US" sz="2000" dirty="0"/>
              <a:t>SARS and SARS-CoV-2 </a:t>
            </a:r>
          </a:p>
          <a:p>
            <a:pPr lvl="2"/>
            <a:endParaRPr lang="en-US" sz="2000" dirty="0"/>
          </a:p>
          <a:p>
            <a:r>
              <a:rPr lang="en-US" sz="2800" dirty="0"/>
              <a:t>COVID-19 is the name for the illness caused by SARS-CoV-2.</a:t>
            </a:r>
          </a:p>
        </p:txBody>
      </p:sp>
      <p:sp>
        <p:nvSpPr>
          <p:cNvPr id="4" name="TextBox 3"/>
          <p:cNvSpPr txBox="1"/>
          <p:nvPr/>
        </p:nvSpPr>
        <p:spPr>
          <a:xfrm>
            <a:off x="5949696" y="6169151"/>
            <a:ext cx="4194048" cy="369332"/>
          </a:xfrm>
          <a:prstGeom prst="rect">
            <a:avLst/>
          </a:prstGeom>
          <a:noFill/>
        </p:spPr>
        <p:txBody>
          <a:bodyPr wrap="square" rtlCol="0">
            <a:spAutoFit/>
          </a:bodyPr>
          <a:lstStyle/>
          <a:p>
            <a:r>
              <a:rPr lang="en-US" dirty="0" err="1"/>
              <a:t>Elifiky</a:t>
            </a:r>
            <a:r>
              <a:rPr lang="en-US" dirty="0"/>
              <a:t> AA. Life Sciences 2020. in Press</a:t>
            </a:r>
          </a:p>
        </p:txBody>
      </p:sp>
    </p:spTree>
    <p:extLst>
      <p:ext uri="{BB962C8B-B14F-4D97-AF65-F5344CB8AC3E}">
        <p14:creationId xmlns:p14="http://schemas.microsoft.com/office/powerpoint/2010/main" val="166674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04" y="433754"/>
            <a:ext cx="11141648" cy="625025"/>
          </a:xfrm>
          <a:noFill/>
        </p:spPr>
        <p:txBody>
          <a:bodyPr>
            <a:normAutofit fontScale="90000"/>
          </a:bodyPr>
          <a:lstStyle/>
          <a:p>
            <a:r>
              <a:rPr lang="en-US" dirty="0">
                <a:solidFill>
                  <a:srgbClr val="FFFF00"/>
                </a:solidFill>
              </a:rPr>
              <a:t>Viral Characteristics of SARS-CoV-2  -2 </a:t>
            </a:r>
          </a:p>
        </p:txBody>
      </p:sp>
      <p:sp>
        <p:nvSpPr>
          <p:cNvPr id="3" name="Content Placeholder 2"/>
          <p:cNvSpPr>
            <a:spLocks noGrp="1"/>
          </p:cNvSpPr>
          <p:nvPr>
            <p:ph idx="1"/>
          </p:nvPr>
        </p:nvSpPr>
        <p:spPr>
          <a:xfrm>
            <a:off x="677305" y="1299411"/>
            <a:ext cx="11141648" cy="5422231"/>
          </a:xfrm>
          <a:noFill/>
        </p:spPr>
        <p:txBody>
          <a:bodyPr>
            <a:noAutofit/>
          </a:bodyPr>
          <a:lstStyle/>
          <a:p>
            <a:r>
              <a:rPr lang="en-US" sz="2400" dirty="0"/>
              <a:t>RNA dependent RNA polymerase (RdRp) site highly conserved.</a:t>
            </a:r>
          </a:p>
          <a:p>
            <a:r>
              <a:rPr lang="en-US" sz="2400" dirty="0" err="1"/>
              <a:t>RdRp</a:t>
            </a:r>
            <a:r>
              <a:rPr lang="en-US" sz="2400" dirty="0"/>
              <a:t> of SARS-CoV-2 closest strain to SARS RdRp with 90%  sequence identity values vs. 57% to MERS.</a:t>
            </a:r>
          </a:p>
          <a:p>
            <a:r>
              <a:rPr lang="en-US" sz="2400" dirty="0"/>
              <a:t>SARS-CoV-2 first identified in Wuhan, China, now  pandemic.</a:t>
            </a:r>
          </a:p>
          <a:p>
            <a:r>
              <a:rPr lang="en-US" sz="2400" dirty="0"/>
              <a:t>At the latest count, it has caused more than </a:t>
            </a:r>
            <a:r>
              <a:rPr lang="en-US" sz="2400" dirty="0" smtClean="0"/>
              <a:t>5 </a:t>
            </a:r>
            <a:r>
              <a:rPr lang="en-US" sz="2400" dirty="0"/>
              <a:t>million infections and over </a:t>
            </a:r>
            <a:r>
              <a:rPr lang="en-US" sz="2400" dirty="0" smtClean="0"/>
              <a:t>300</a:t>
            </a:r>
            <a:r>
              <a:rPr lang="en-US" sz="2400" dirty="0" smtClean="0"/>
              <a:t>,000 </a:t>
            </a:r>
            <a:r>
              <a:rPr lang="en-US" sz="2400" dirty="0"/>
              <a:t>deaths globally. (May </a:t>
            </a:r>
            <a:r>
              <a:rPr lang="en-US" sz="2400" dirty="0" smtClean="0"/>
              <a:t>26, </a:t>
            </a:r>
            <a:r>
              <a:rPr lang="en-US" sz="2400" dirty="0"/>
              <a:t>2020)</a:t>
            </a:r>
          </a:p>
          <a:p>
            <a:r>
              <a:rPr lang="en-US" sz="2400" dirty="0"/>
              <a:t>Mortality due to the coronaviruses:</a:t>
            </a:r>
          </a:p>
          <a:p>
            <a:pPr lvl="1"/>
            <a:r>
              <a:rPr lang="en-US" sz="2400" dirty="0"/>
              <a:t>SARS 10%</a:t>
            </a:r>
          </a:p>
          <a:p>
            <a:pPr lvl="1"/>
            <a:r>
              <a:rPr lang="en-US" sz="2400" dirty="0"/>
              <a:t>MERS 30%</a:t>
            </a:r>
          </a:p>
          <a:p>
            <a:pPr lvl="1"/>
            <a:r>
              <a:rPr lang="en-US" sz="2400" dirty="0"/>
              <a:t>SARS-CoV-2- unknown but could range from &lt;&lt; 1-2% to as high as 4-5%</a:t>
            </a:r>
          </a:p>
          <a:p>
            <a:pPr marL="914400" lvl="2" indent="0">
              <a:buNone/>
            </a:pPr>
            <a:r>
              <a:rPr lang="en-US" dirty="0"/>
              <a:t>       - 20% or more in elderly persons with co-morbid conditions </a:t>
            </a:r>
          </a:p>
          <a:p>
            <a:pPr marL="0" indent="0">
              <a:buNone/>
            </a:pPr>
            <a:endParaRPr lang="en-US" sz="2400" dirty="0"/>
          </a:p>
        </p:txBody>
      </p:sp>
    </p:spTree>
    <p:extLst>
      <p:ext uri="{BB962C8B-B14F-4D97-AF65-F5344CB8AC3E}">
        <p14:creationId xmlns:p14="http://schemas.microsoft.com/office/powerpoint/2010/main" val="3971310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2ED16F35-3A73-4540-A42E-FA2988A0FD56}"/>
              </a:ext>
            </a:extLst>
          </p:cNvPr>
          <p:cNvSpPr>
            <a:spLocks noGrp="1"/>
          </p:cNvSpPr>
          <p:nvPr>
            <p:ph type="ftr" sz="quarter" idx="11"/>
          </p:nvPr>
        </p:nvSpPr>
        <p:spPr>
          <a:xfrm>
            <a:off x="1470873" y="6485095"/>
            <a:ext cx="5896892" cy="365125"/>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chemeClr val="tx1"/>
                </a:solidFill>
                <a:effectLst/>
                <a:uLnTx/>
                <a:uFillTx/>
                <a:latin typeface="Arial" charset="0"/>
                <a:ea typeface="+mn-ea"/>
                <a:cs typeface="+mn-cs"/>
              </a:rPr>
              <a:t>Liu W, et al. </a:t>
            </a:r>
            <a:r>
              <a:rPr kumimoji="0" lang="pt-BR" sz="1000" b="0" i="1" u="none" strike="noStrike" kern="1200" cap="none" spc="0" normalizeH="0" baseline="0" noProof="0" dirty="0">
                <a:ln>
                  <a:noFill/>
                </a:ln>
                <a:solidFill>
                  <a:schemeClr val="tx1"/>
                </a:solidFill>
                <a:effectLst/>
                <a:uLnTx/>
                <a:uFillTx/>
                <a:latin typeface="Arial" charset="0"/>
                <a:ea typeface="+mn-ea"/>
                <a:cs typeface="+mn-cs"/>
              </a:rPr>
              <a:t>Chembiochem</a:t>
            </a:r>
            <a:r>
              <a:rPr kumimoji="0" lang="pt-BR" sz="1000" b="0" i="0" u="none" strike="noStrike" kern="1200" cap="none" spc="0" normalizeH="0" baseline="0" noProof="0" dirty="0">
                <a:ln>
                  <a:noFill/>
                </a:ln>
                <a:solidFill>
                  <a:schemeClr val="tx1"/>
                </a:solidFill>
                <a:effectLst/>
                <a:uLnTx/>
                <a:uFillTx/>
                <a:latin typeface="Arial" charset="0"/>
                <a:ea typeface="+mn-ea"/>
                <a:cs typeface="+mn-cs"/>
              </a:rPr>
              <a:t>. 2020 Mar 2;21(5):730-738. doi: 10.1002/cbic.202000047. Epub 2020 Feb 25.</a:t>
            </a:r>
            <a:r>
              <a:rPr kumimoji="0" lang="en-US" sz="900" b="0" i="0" u="none" strike="noStrike" kern="1200" cap="none" spc="0" normalizeH="0" baseline="0" noProof="0" dirty="0">
                <a:ln>
                  <a:noFill/>
                </a:ln>
                <a:solidFill>
                  <a:schemeClr val="tx1"/>
                </a:solidFill>
                <a:effectLst/>
                <a:uLnTx/>
                <a:uFillTx/>
                <a:latin typeface="Arial" charset="0"/>
                <a:ea typeface="+mn-ea"/>
                <a:cs typeface="+mn-cs"/>
              </a:rPr>
              <a:t>de Wit et al, Nature Reviews Microbiology 2016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 name="Title 1">
            <a:extLst>
              <a:ext uri="{FF2B5EF4-FFF2-40B4-BE49-F238E27FC236}">
                <a16:creationId xmlns:a16="http://schemas.microsoft.com/office/drawing/2014/main" xmlns="" id="{43627FCC-DF6E-46AB-BD1B-2AF5DEBEB6B1}"/>
              </a:ext>
            </a:extLst>
          </p:cNvPr>
          <p:cNvSpPr>
            <a:spLocks noGrp="1"/>
          </p:cNvSpPr>
          <p:nvPr>
            <p:ph type="title" idx="4294967295"/>
          </p:nvPr>
        </p:nvSpPr>
        <p:spPr>
          <a:xfrm>
            <a:off x="814388" y="106363"/>
            <a:ext cx="11347450" cy="676275"/>
          </a:xfrm>
          <a:noFill/>
        </p:spPr>
        <p:txBody>
          <a:bodyPr>
            <a:normAutofit fontScale="90000"/>
          </a:bodyPr>
          <a:lstStyle/>
          <a:p>
            <a:r>
              <a:rPr lang="en-US" dirty="0" err="1">
                <a:solidFill>
                  <a:srgbClr val="FFFF00"/>
                </a:solidFill>
              </a:rPr>
              <a:t>CoV</a:t>
            </a:r>
            <a:r>
              <a:rPr lang="en-US" dirty="0">
                <a:solidFill>
                  <a:srgbClr val="FFFF00"/>
                </a:solidFill>
              </a:rPr>
              <a:t> Replication and Life Cycle</a:t>
            </a:r>
          </a:p>
        </p:txBody>
      </p:sp>
      <p:sp>
        <p:nvSpPr>
          <p:cNvPr id="6" name="TextBox 5">
            <a:extLst>
              <a:ext uri="{FF2B5EF4-FFF2-40B4-BE49-F238E27FC236}">
                <a16:creationId xmlns:a16="http://schemas.microsoft.com/office/drawing/2014/main" xmlns="" id="{6BE08E54-E1D9-4FB7-8F93-20A7207B088C}"/>
              </a:ext>
            </a:extLst>
          </p:cNvPr>
          <p:cNvSpPr txBox="1"/>
          <p:nvPr/>
        </p:nvSpPr>
        <p:spPr>
          <a:xfrm>
            <a:off x="4314918" y="1485976"/>
            <a:ext cx="552486" cy="253916"/>
          </a:xfrm>
          <a:prstGeom prst="rect">
            <a:avLst/>
          </a:prstGeom>
          <a:noFill/>
        </p:spPr>
        <p:txBody>
          <a:bodyPr wrap="square" lIns="0" tIns="0" rIns="0" bIns="0"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rial" charset="0"/>
                <a:ea typeface="+mn-ea"/>
                <a:cs typeface="+mn-cs"/>
              </a:rPr>
              <a:t>. </a:t>
            </a:r>
          </a:p>
        </p:txBody>
      </p:sp>
      <p:sp>
        <p:nvSpPr>
          <p:cNvPr id="3" name="Oval 2">
            <a:extLst>
              <a:ext uri="{FF2B5EF4-FFF2-40B4-BE49-F238E27FC236}">
                <a16:creationId xmlns:a16="http://schemas.microsoft.com/office/drawing/2014/main" xmlns="" id="{4B6C6CC5-7EC1-4B16-BA7C-A5747F391719}"/>
              </a:ext>
            </a:extLst>
          </p:cNvPr>
          <p:cNvSpPr/>
          <p:nvPr/>
        </p:nvSpPr>
        <p:spPr>
          <a:xfrm>
            <a:off x="2281528" y="1429956"/>
            <a:ext cx="8660482" cy="4917964"/>
          </a:xfrm>
          <a:prstGeom prst="ellipse">
            <a:avLst/>
          </a:prstGeom>
          <a:solidFill>
            <a:srgbClr val="37E4ED"/>
          </a:solidFill>
          <a:ln w="19050">
            <a:solidFill>
              <a:schemeClr val="accent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53" name="Picture 52">
            <a:extLst>
              <a:ext uri="{FF2B5EF4-FFF2-40B4-BE49-F238E27FC236}">
                <a16:creationId xmlns:a16="http://schemas.microsoft.com/office/drawing/2014/main" xmlns="" id="{A3BEA228-07ED-4957-A5E1-921FC055F9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131017">
            <a:off x="1918951" y="1058719"/>
            <a:ext cx="1701980" cy="1631165"/>
          </a:xfrm>
          <a:prstGeom prst="rect">
            <a:avLst/>
          </a:prstGeom>
        </p:spPr>
      </p:pic>
      <p:pic>
        <p:nvPicPr>
          <p:cNvPr id="58" name="Picture 57">
            <a:extLst>
              <a:ext uri="{FF2B5EF4-FFF2-40B4-BE49-F238E27FC236}">
                <a16:creationId xmlns:a16="http://schemas.microsoft.com/office/drawing/2014/main" xmlns="" id="{3A920CFB-E40C-4478-B358-4FA9CF9B085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520" r="-15047"/>
          <a:stretch/>
        </p:blipFill>
        <p:spPr>
          <a:xfrm rot="20362316">
            <a:off x="5032826" y="1274081"/>
            <a:ext cx="1169089" cy="926772"/>
          </a:xfrm>
          <a:prstGeom prst="rect">
            <a:avLst/>
          </a:prstGeom>
        </p:spPr>
      </p:pic>
      <p:pic>
        <p:nvPicPr>
          <p:cNvPr id="63" name="Picture 62">
            <a:extLst>
              <a:ext uri="{FF2B5EF4-FFF2-40B4-BE49-F238E27FC236}">
                <a16:creationId xmlns:a16="http://schemas.microsoft.com/office/drawing/2014/main" xmlns="" id="{AE43D4F6-7546-4000-A719-7567D032DE2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
          <a:stretch/>
        </p:blipFill>
        <p:spPr>
          <a:xfrm rot="20362316">
            <a:off x="4322943" y="1234686"/>
            <a:ext cx="1102183" cy="886331"/>
          </a:xfrm>
          <a:prstGeom prst="rect">
            <a:avLst/>
          </a:prstGeom>
        </p:spPr>
      </p:pic>
      <p:pic>
        <p:nvPicPr>
          <p:cNvPr id="64" name="Picture 63">
            <a:extLst>
              <a:ext uri="{FF2B5EF4-FFF2-40B4-BE49-F238E27FC236}">
                <a16:creationId xmlns:a16="http://schemas.microsoft.com/office/drawing/2014/main" xmlns="" id="{8B021C28-E540-45A2-A804-9A4A270C8D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20646231">
            <a:off x="3549914" y="1481671"/>
            <a:ext cx="1087498" cy="749267"/>
          </a:xfrm>
          <a:prstGeom prst="rect">
            <a:avLst/>
          </a:prstGeom>
        </p:spPr>
      </p:pic>
      <p:sp>
        <p:nvSpPr>
          <p:cNvPr id="65" name="TextBox 64">
            <a:extLst>
              <a:ext uri="{FF2B5EF4-FFF2-40B4-BE49-F238E27FC236}">
                <a16:creationId xmlns:a16="http://schemas.microsoft.com/office/drawing/2014/main" xmlns="" id="{94DF543E-3635-4022-9967-8ED3B791B826}"/>
              </a:ext>
            </a:extLst>
          </p:cNvPr>
          <p:cNvSpPr txBox="1"/>
          <p:nvPr/>
        </p:nvSpPr>
        <p:spPr>
          <a:xfrm>
            <a:off x="1695576" y="2405915"/>
            <a:ext cx="1102791" cy="595482"/>
          </a:xfrm>
          <a:prstGeom prst="rect">
            <a:avLst/>
          </a:prstGeom>
          <a:noFill/>
        </p:spPr>
        <p:txBody>
          <a:bodyPr wrap="square" lIns="0" tIns="0" rIns="0" bIns="0" rtlCol="0">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kern="1200" cap="none" spc="0" normalizeH="0" baseline="0" noProof="0" dirty="0">
                <a:ln>
                  <a:noFill/>
                </a:ln>
                <a:effectLst/>
                <a:uLnTx/>
                <a:uFillTx/>
                <a:latin typeface="Arial" charset="0"/>
                <a:ea typeface="+mn-ea"/>
                <a:cs typeface="+mn-cs"/>
              </a:rPr>
              <a:t>ACE2, the cell’s receptor</a:t>
            </a:r>
          </a:p>
        </p:txBody>
      </p:sp>
      <p:sp>
        <p:nvSpPr>
          <p:cNvPr id="66" name="TextBox 65">
            <a:extLst>
              <a:ext uri="{FF2B5EF4-FFF2-40B4-BE49-F238E27FC236}">
                <a16:creationId xmlns:a16="http://schemas.microsoft.com/office/drawing/2014/main" xmlns="" id="{15BE8375-47C5-436C-A1DC-89E77B50CC67}"/>
              </a:ext>
            </a:extLst>
          </p:cNvPr>
          <p:cNvSpPr txBox="1"/>
          <p:nvPr/>
        </p:nvSpPr>
        <p:spPr>
          <a:xfrm>
            <a:off x="3135575" y="1291852"/>
            <a:ext cx="617754" cy="170449"/>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charset="0"/>
                <a:ea typeface="+mn-ea"/>
                <a:cs typeface="+mn-cs"/>
              </a:rPr>
              <a:t>Spike</a:t>
            </a:r>
          </a:p>
        </p:txBody>
      </p:sp>
      <p:pic>
        <p:nvPicPr>
          <p:cNvPr id="85" name="Picture 84">
            <a:extLst>
              <a:ext uri="{FF2B5EF4-FFF2-40B4-BE49-F238E27FC236}">
                <a16:creationId xmlns:a16="http://schemas.microsoft.com/office/drawing/2014/main" xmlns="" id="{9C270B21-5CF7-4682-B4FD-B42AD7E3F97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520" r="-15047"/>
          <a:stretch/>
        </p:blipFill>
        <p:spPr>
          <a:xfrm rot="6933895">
            <a:off x="10080584" y="4012105"/>
            <a:ext cx="1171988" cy="924479"/>
          </a:xfrm>
          <a:prstGeom prst="rect">
            <a:avLst/>
          </a:prstGeom>
        </p:spPr>
      </p:pic>
      <p:pic>
        <p:nvPicPr>
          <p:cNvPr id="88" name="Picture 87" descr="A picture containing clock, room&#10;&#10;Description automatically generated">
            <a:extLst>
              <a:ext uri="{FF2B5EF4-FFF2-40B4-BE49-F238E27FC236}">
                <a16:creationId xmlns:a16="http://schemas.microsoft.com/office/drawing/2014/main" xmlns="" id="{3E030C1F-703F-4CF1-9F17-35543A14411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521141" y="4805996"/>
            <a:ext cx="1438288" cy="995240"/>
          </a:xfrm>
          <a:prstGeom prst="rect">
            <a:avLst/>
          </a:prstGeom>
        </p:spPr>
      </p:pic>
      <p:pic>
        <p:nvPicPr>
          <p:cNvPr id="89" name="Picture 88" descr="A picture containing clock, room&#10;&#10;Description automatically generated">
            <a:extLst>
              <a:ext uri="{FF2B5EF4-FFF2-40B4-BE49-F238E27FC236}">
                <a16:creationId xmlns:a16="http://schemas.microsoft.com/office/drawing/2014/main" xmlns="" id="{5FAF0723-5F5C-4955-97BE-D0FA38B03C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903200" y="3754448"/>
            <a:ext cx="1397978" cy="967347"/>
          </a:xfrm>
          <a:prstGeom prst="rect">
            <a:avLst/>
          </a:prstGeom>
        </p:spPr>
      </p:pic>
      <p:pic>
        <p:nvPicPr>
          <p:cNvPr id="90" name="Picture 89" descr="A picture containing clock, room&#10;&#10;Description automatically generated">
            <a:extLst>
              <a:ext uri="{FF2B5EF4-FFF2-40B4-BE49-F238E27FC236}">
                <a16:creationId xmlns:a16="http://schemas.microsoft.com/office/drawing/2014/main" xmlns="" id="{E8270D14-8D1E-4B5A-A578-C950C26D7D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21391094">
            <a:off x="3589507" y="1515979"/>
            <a:ext cx="915988" cy="633829"/>
          </a:xfrm>
          <a:prstGeom prst="rect">
            <a:avLst/>
          </a:prstGeom>
        </p:spPr>
      </p:pic>
      <p:pic>
        <p:nvPicPr>
          <p:cNvPr id="91" name="Picture 90" descr="A picture containing clock, room&#10;&#10;Description automatically generated">
            <a:extLst>
              <a:ext uri="{FF2B5EF4-FFF2-40B4-BE49-F238E27FC236}">
                <a16:creationId xmlns:a16="http://schemas.microsoft.com/office/drawing/2014/main" xmlns="" id="{3955D1A1-3F08-4F75-A967-2B4C8A4A7BA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426706" y="1294487"/>
            <a:ext cx="915988" cy="633829"/>
          </a:xfrm>
          <a:prstGeom prst="rect">
            <a:avLst/>
          </a:prstGeom>
        </p:spPr>
      </p:pic>
      <p:pic>
        <p:nvPicPr>
          <p:cNvPr id="92" name="Picture 91" descr="A picture containing clock, room&#10;&#10;Description automatically generated">
            <a:extLst>
              <a:ext uri="{FF2B5EF4-FFF2-40B4-BE49-F238E27FC236}">
                <a16:creationId xmlns:a16="http://schemas.microsoft.com/office/drawing/2014/main" xmlns="" id="{DE96EE61-65C1-4CD7-9BB8-728858F1573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215124" y="1360694"/>
            <a:ext cx="915988" cy="633829"/>
          </a:xfrm>
          <a:prstGeom prst="rect">
            <a:avLst/>
          </a:prstGeom>
        </p:spPr>
      </p:pic>
      <p:pic>
        <p:nvPicPr>
          <p:cNvPr id="93" name="Picture 92" descr="A picture containing clock, room&#10;&#10;Description automatically generated">
            <a:extLst>
              <a:ext uri="{FF2B5EF4-FFF2-40B4-BE49-F238E27FC236}">
                <a16:creationId xmlns:a16="http://schemas.microsoft.com/office/drawing/2014/main" xmlns="" id="{B89570CF-D25B-43CB-AD7E-C3143494357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0288470" y="4195606"/>
            <a:ext cx="915988" cy="633829"/>
          </a:xfrm>
          <a:prstGeom prst="rect">
            <a:avLst/>
          </a:prstGeom>
        </p:spPr>
      </p:pic>
      <p:pic>
        <p:nvPicPr>
          <p:cNvPr id="94" name="Picture 93">
            <a:extLst>
              <a:ext uri="{FF2B5EF4-FFF2-40B4-BE49-F238E27FC236}">
                <a16:creationId xmlns:a16="http://schemas.microsoft.com/office/drawing/2014/main" xmlns="" id="{2A9877F5-6FB4-4ABB-B745-59E2C6442E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6099381" y="1553643"/>
            <a:ext cx="616288" cy="584290"/>
          </a:xfrm>
          <a:prstGeom prst="rect">
            <a:avLst/>
          </a:prstGeom>
        </p:spPr>
      </p:pic>
      <p:sp>
        <p:nvSpPr>
          <p:cNvPr id="95" name="Freeform 17">
            <a:extLst>
              <a:ext uri="{FF2B5EF4-FFF2-40B4-BE49-F238E27FC236}">
                <a16:creationId xmlns:a16="http://schemas.microsoft.com/office/drawing/2014/main" xmlns="" id="{C7362DBC-67B1-4087-8A22-F534BCE48332}"/>
              </a:ext>
            </a:extLst>
          </p:cNvPr>
          <p:cNvSpPr>
            <a:spLocks/>
          </p:cNvSpPr>
          <p:nvPr/>
        </p:nvSpPr>
        <p:spPr bwMode="auto">
          <a:xfrm rot="16200000">
            <a:off x="8952396" y="4082075"/>
            <a:ext cx="1792909" cy="257582"/>
          </a:xfrm>
          <a:custGeom>
            <a:avLst/>
            <a:gdLst>
              <a:gd name="T0" fmla="*/ 149 w 173"/>
              <a:gd name="T1" fmla="*/ 2 h 106"/>
              <a:gd name="T2" fmla="*/ 127 w 173"/>
              <a:gd name="T3" fmla="*/ 13 h 106"/>
              <a:gd name="T4" fmla="*/ 87 w 173"/>
              <a:gd name="T5" fmla="*/ 36 h 106"/>
              <a:gd name="T6" fmla="*/ 47 w 173"/>
              <a:gd name="T7" fmla="*/ 13 h 106"/>
              <a:gd name="T8" fmla="*/ 24 w 173"/>
              <a:gd name="T9" fmla="*/ 2 h 106"/>
              <a:gd name="T10" fmla="*/ 8 w 173"/>
              <a:gd name="T11" fmla="*/ 41 h 106"/>
              <a:gd name="T12" fmla="*/ 84 w 173"/>
              <a:gd name="T13" fmla="*/ 106 h 106"/>
              <a:gd name="T14" fmla="*/ 84 w 173"/>
              <a:gd name="T15" fmla="*/ 106 h 106"/>
              <a:gd name="T16" fmla="*/ 87 w 173"/>
              <a:gd name="T17" fmla="*/ 106 h 106"/>
              <a:gd name="T18" fmla="*/ 89 w 173"/>
              <a:gd name="T19" fmla="*/ 106 h 106"/>
              <a:gd name="T20" fmla="*/ 89 w 173"/>
              <a:gd name="T21" fmla="*/ 106 h 106"/>
              <a:gd name="T22" fmla="*/ 166 w 173"/>
              <a:gd name="T23" fmla="*/ 41 h 106"/>
              <a:gd name="T24" fmla="*/ 149 w 173"/>
              <a:gd name="T25" fmla="*/ 2 h 106"/>
              <a:gd name="connsiteX0" fmla="*/ 8250 w 9287"/>
              <a:gd name="connsiteY0" fmla="*/ 23 h 9834"/>
              <a:gd name="connsiteX1" fmla="*/ 6978 w 9287"/>
              <a:gd name="connsiteY1" fmla="*/ 1060 h 9834"/>
              <a:gd name="connsiteX2" fmla="*/ 4577 w 9287"/>
              <a:gd name="connsiteY2" fmla="*/ 4967 h 9834"/>
              <a:gd name="connsiteX3" fmla="*/ 2354 w 9287"/>
              <a:gd name="connsiteY3" fmla="*/ 1060 h 9834"/>
              <a:gd name="connsiteX4" fmla="*/ 1024 w 9287"/>
              <a:gd name="connsiteY4" fmla="*/ 23 h 9834"/>
              <a:gd name="connsiteX5" fmla="*/ 99 w 9287"/>
              <a:gd name="connsiteY5" fmla="*/ 3702 h 9834"/>
              <a:gd name="connsiteX6" fmla="*/ 4492 w 9287"/>
              <a:gd name="connsiteY6" fmla="*/ 9834 h 9834"/>
              <a:gd name="connsiteX7" fmla="*/ 4492 w 9287"/>
              <a:gd name="connsiteY7" fmla="*/ 9834 h 9834"/>
              <a:gd name="connsiteX8" fmla="*/ 4666 w 9287"/>
              <a:gd name="connsiteY8" fmla="*/ 9834 h 9834"/>
              <a:gd name="connsiteX9" fmla="*/ 4782 w 9287"/>
              <a:gd name="connsiteY9" fmla="*/ 9834 h 9834"/>
              <a:gd name="connsiteX10" fmla="*/ 4782 w 9287"/>
              <a:gd name="connsiteY10" fmla="*/ 9834 h 9834"/>
              <a:gd name="connsiteX11" fmla="*/ 9232 w 9287"/>
              <a:gd name="connsiteY11" fmla="*/ 3702 h 9834"/>
              <a:gd name="connsiteX12" fmla="*/ 8250 w 9287"/>
              <a:gd name="connsiteY12" fmla="*/ 23 h 9834"/>
              <a:gd name="connsiteX0" fmla="*/ 8883 w 10000"/>
              <a:gd name="connsiteY0" fmla="*/ 23 h 10000"/>
              <a:gd name="connsiteX1" fmla="*/ 7514 w 10000"/>
              <a:gd name="connsiteY1" fmla="*/ 1078 h 10000"/>
              <a:gd name="connsiteX2" fmla="*/ 4928 w 10000"/>
              <a:gd name="connsiteY2" fmla="*/ 5051 h 10000"/>
              <a:gd name="connsiteX3" fmla="*/ 2535 w 10000"/>
              <a:gd name="connsiteY3" fmla="*/ 1078 h 10000"/>
              <a:gd name="connsiteX4" fmla="*/ 1103 w 10000"/>
              <a:gd name="connsiteY4" fmla="*/ 23 h 10000"/>
              <a:gd name="connsiteX5" fmla="*/ 107 w 10000"/>
              <a:gd name="connsiteY5" fmla="*/ 3764 h 10000"/>
              <a:gd name="connsiteX6" fmla="*/ 4837 w 10000"/>
              <a:gd name="connsiteY6" fmla="*/ 10000 h 10000"/>
              <a:gd name="connsiteX7" fmla="*/ 4837 w 10000"/>
              <a:gd name="connsiteY7" fmla="*/ 10000 h 10000"/>
              <a:gd name="connsiteX8" fmla="*/ 5024 w 10000"/>
              <a:gd name="connsiteY8" fmla="*/ 10000 h 10000"/>
              <a:gd name="connsiteX9" fmla="*/ 5149 w 10000"/>
              <a:gd name="connsiteY9" fmla="*/ 10000 h 10000"/>
              <a:gd name="connsiteX10" fmla="*/ 5149 w 10000"/>
              <a:gd name="connsiteY10" fmla="*/ 10000 h 10000"/>
              <a:gd name="connsiteX11" fmla="*/ 9941 w 10000"/>
              <a:gd name="connsiteY11" fmla="*/ 3764 h 10000"/>
              <a:gd name="connsiteX12" fmla="*/ 8883 w 10000"/>
              <a:gd name="connsiteY12" fmla="*/ 23 h 10000"/>
              <a:gd name="connsiteX0" fmla="*/ 8849 w 9966"/>
              <a:gd name="connsiteY0" fmla="*/ 4326 h 14303"/>
              <a:gd name="connsiteX1" fmla="*/ 7480 w 9966"/>
              <a:gd name="connsiteY1" fmla="*/ 5381 h 14303"/>
              <a:gd name="connsiteX2" fmla="*/ 4894 w 9966"/>
              <a:gd name="connsiteY2" fmla="*/ 9354 h 14303"/>
              <a:gd name="connsiteX3" fmla="*/ 2501 w 9966"/>
              <a:gd name="connsiteY3" fmla="*/ 5381 h 14303"/>
              <a:gd name="connsiteX4" fmla="*/ 1180 w 9966"/>
              <a:gd name="connsiteY4" fmla="*/ 5 h 14303"/>
              <a:gd name="connsiteX5" fmla="*/ 73 w 9966"/>
              <a:gd name="connsiteY5" fmla="*/ 8067 h 14303"/>
              <a:gd name="connsiteX6" fmla="*/ 4803 w 9966"/>
              <a:gd name="connsiteY6" fmla="*/ 14303 h 14303"/>
              <a:gd name="connsiteX7" fmla="*/ 4803 w 9966"/>
              <a:gd name="connsiteY7" fmla="*/ 14303 h 14303"/>
              <a:gd name="connsiteX8" fmla="*/ 4990 w 9966"/>
              <a:gd name="connsiteY8" fmla="*/ 14303 h 14303"/>
              <a:gd name="connsiteX9" fmla="*/ 5115 w 9966"/>
              <a:gd name="connsiteY9" fmla="*/ 14303 h 14303"/>
              <a:gd name="connsiteX10" fmla="*/ 5115 w 9966"/>
              <a:gd name="connsiteY10" fmla="*/ 14303 h 14303"/>
              <a:gd name="connsiteX11" fmla="*/ 9907 w 9966"/>
              <a:gd name="connsiteY11" fmla="*/ 8067 h 14303"/>
              <a:gd name="connsiteX12" fmla="*/ 8849 w 9966"/>
              <a:gd name="connsiteY12" fmla="*/ 4326 h 14303"/>
              <a:gd name="connsiteX0" fmla="*/ 8198 w 9319"/>
              <a:gd name="connsiteY0" fmla="*/ 3023 h 9998"/>
              <a:gd name="connsiteX1" fmla="*/ 6825 w 9319"/>
              <a:gd name="connsiteY1" fmla="*/ 3760 h 9998"/>
              <a:gd name="connsiteX2" fmla="*/ 4230 w 9319"/>
              <a:gd name="connsiteY2" fmla="*/ 6538 h 9998"/>
              <a:gd name="connsiteX3" fmla="*/ 1829 w 9319"/>
              <a:gd name="connsiteY3" fmla="*/ 3760 h 9998"/>
              <a:gd name="connsiteX4" fmla="*/ 503 w 9319"/>
              <a:gd name="connsiteY4" fmla="*/ 1 h 9998"/>
              <a:gd name="connsiteX5" fmla="*/ 10 w 9319"/>
              <a:gd name="connsiteY5" fmla="*/ 3810 h 9998"/>
              <a:gd name="connsiteX6" fmla="*/ 4138 w 9319"/>
              <a:gd name="connsiteY6" fmla="*/ 9998 h 9998"/>
              <a:gd name="connsiteX7" fmla="*/ 4138 w 9319"/>
              <a:gd name="connsiteY7" fmla="*/ 9998 h 9998"/>
              <a:gd name="connsiteX8" fmla="*/ 4326 w 9319"/>
              <a:gd name="connsiteY8" fmla="*/ 9998 h 9998"/>
              <a:gd name="connsiteX9" fmla="*/ 4451 w 9319"/>
              <a:gd name="connsiteY9" fmla="*/ 9998 h 9998"/>
              <a:gd name="connsiteX10" fmla="*/ 4451 w 9319"/>
              <a:gd name="connsiteY10" fmla="*/ 9998 h 9998"/>
              <a:gd name="connsiteX11" fmla="*/ 9260 w 9319"/>
              <a:gd name="connsiteY11" fmla="*/ 5638 h 9998"/>
              <a:gd name="connsiteX12" fmla="*/ 8198 w 9319"/>
              <a:gd name="connsiteY12" fmla="*/ 3023 h 9998"/>
              <a:gd name="connsiteX0" fmla="*/ 8846 w 10049"/>
              <a:gd name="connsiteY0" fmla="*/ 3024 h 10000"/>
              <a:gd name="connsiteX1" fmla="*/ 7373 w 10049"/>
              <a:gd name="connsiteY1" fmla="*/ 3761 h 10000"/>
              <a:gd name="connsiteX2" fmla="*/ 4588 w 10049"/>
              <a:gd name="connsiteY2" fmla="*/ 6539 h 10000"/>
              <a:gd name="connsiteX3" fmla="*/ 2012 w 10049"/>
              <a:gd name="connsiteY3" fmla="*/ 3761 h 10000"/>
              <a:gd name="connsiteX4" fmla="*/ 589 w 10049"/>
              <a:gd name="connsiteY4" fmla="*/ 1 h 10000"/>
              <a:gd name="connsiteX5" fmla="*/ 60 w 10049"/>
              <a:gd name="connsiteY5" fmla="*/ 3811 h 10000"/>
              <a:gd name="connsiteX6" fmla="*/ 4489 w 10049"/>
              <a:gd name="connsiteY6" fmla="*/ 10000 h 10000"/>
              <a:gd name="connsiteX7" fmla="*/ 4489 w 10049"/>
              <a:gd name="connsiteY7" fmla="*/ 10000 h 10000"/>
              <a:gd name="connsiteX8" fmla="*/ 4691 w 10049"/>
              <a:gd name="connsiteY8" fmla="*/ 10000 h 10000"/>
              <a:gd name="connsiteX9" fmla="*/ 4825 w 10049"/>
              <a:gd name="connsiteY9" fmla="*/ 10000 h 10000"/>
              <a:gd name="connsiteX10" fmla="*/ 4825 w 10049"/>
              <a:gd name="connsiteY10" fmla="*/ 10000 h 10000"/>
              <a:gd name="connsiteX11" fmla="*/ 9986 w 10049"/>
              <a:gd name="connsiteY11" fmla="*/ 5639 h 10000"/>
              <a:gd name="connsiteX12" fmla="*/ 8846 w 10049"/>
              <a:gd name="connsiteY12" fmla="*/ 3024 h 10000"/>
              <a:gd name="connsiteX0" fmla="*/ 8846 w 10049"/>
              <a:gd name="connsiteY0" fmla="*/ 3024 h 13526"/>
              <a:gd name="connsiteX1" fmla="*/ 7373 w 10049"/>
              <a:gd name="connsiteY1" fmla="*/ 3761 h 13526"/>
              <a:gd name="connsiteX2" fmla="*/ 4588 w 10049"/>
              <a:gd name="connsiteY2" fmla="*/ 6539 h 13526"/>
              <a:gd name="connsiteX3" fmla="*/ 2012 w 10049"/>
              <a:gd name="connsiteY3" fmla="*/ 3761 h 13526"/>
              <a:gd name="connsiteX4" fmla="*/ 589 w 10049"/>
              <a:gd name="connsiteY4" fmla="*/ 1 h 13526"/>
              <a:gd name="connsiteX5" fmla="*/ 60 w 10049"/>
              <a:gd name="connsiteY5" fmla="*/ 3811 h 13526"/>
              <a:gd name="connsiteX6" fmla="*/ 4489 w 10049"/>
              <a:gd name="connsiteY6" fmla="*/ 10000 h 13526"/>
              <a:gd name="connsiteX7" fmla="*/ 4551 w 10049"/>
              <a:gd name="connsiteY7" fmla="*/ 13526 h 13526"/>
              <a:gd name="connsiteX8" fmla="*/ 4691 w 10049"/>
              <a:gd name="connsiteY8" fmla="*/ 10000 h 13526"/>
              <a:gd name="connsiteX9" fmla="*/ 4825 w 10049"/>
              <a:gd name="connsiteY9" fmla="*/ 10000 h 13526"/>
              <a:gd name="connsiteX10" fmla="*/ 4825 w 10049"/>
              <a:gd name="connsiteY10" fmla="*/ 10000 h 13526"/>
              <a:gd name="connsiteX11" fmla="*/ 9986 w 10049"/>
              <a:gd name="connsiteY11" fmla="*/ 5639 h 13526"/>
              <a:gd name="connsiteX12" fmla="*/ 8846 w 10049"/>
              <a:gd name="connsiteY12" fmla="*/ 3024 h 13526"/>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4193"/>
              <a:gd name="connsiteX1" fmla="*/ 7373 w 10049"/>
              <a:gd name="connsiteY1" fmla="*/ 3761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4825 w 10049"/>
              <a:gd name="connsiteY10" fmla="*/ 10000 h 14193"/>
              <a:gd name="connsiteX11" fmla="*/ 9986 w 10049"/>
              <a:gd name="connsiteY11" fmla="*/ 5639 h 14193"/>
              <a:gd name="connsiteX12" fmla="*/ 8846 w 10049"/>
              <a:gd name="connsiteY12" fmla="*/ 3024 h 14193"/>
              <a:gd name="connsiteX0" fmla="*/ 8846 w 10049"/>
              <a:gd name="connsiteY0" fmla="*/ 3024 h 14193"/>
              <a:gd name="connsiteX1" fmla="*/ 7373 w 10049"/>
              <a:gd name="connsiteY1" fmla="*/ 3761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6755 w 10049"/>
              <a:gd name="connsiteY10" fmla="*/ 9779 h 14193"/>
              <a:gd name="connsiteX11" fmla="*/ 9986 w 10049"/>
              <a:gd name="connsiteY11" fmla="*/ 5639 h 14193"/>
              <a:gd name="connsiteX12" fmla="*/ 8846 w 10049"/>
              <a:gd name="connsiteY12" fmla="*/ 3024 h 14193"/>
              <a:gd name="connsiteX0" fmla="*/ 8846 w 10049"/>
              <a:gd name="connsiteY0" fmla="*/ 3024 h 14193"/>
              <a:gd name="connsiteX1" fmla="*/ 7387 w 10049"/>
              <a:gd name="connsiteY1" fmla="*/ 5557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6755 w 10049"/>
              <a:gd name="connsiteY10" fmla="*/ 9779 h 14193"/>
              <a:gd name="connsiteX11" fmla="*/ 9986 w 10049"/>
              <a:gd name="connsiteY11" fmla="*/ 5639 h 14193"/>
              <a:gd name="connsiteX12" fmla="*/ 8846 w 10049"/>
              <a:gd name="connsiteY12" fmla="*/ 3024 h 14193"/>
              <a:gd name="connsiteX0" fmla="*/ 9128 w 10161"/>
              <a:gd name="connsiteY0" fmla="*/ 2690 h 14193"/>
              <a:gd name="connsiteX1" fmla="*/ 7387 w 10161"/>
              <a:gd name="connsiteY1" fmla="*/ 5557 h 14193"/>
              <a:gd name="connsiteX2" fmla="*/ 4588 w 10161"/>
              <a:gd name="connsiteY2" fmla="*/ 6539 h 14193"/>
              <a:gd name="connsiteX3" fmla="*/ 2012 w 10161"/>
              <a:gd name="connsiteY3" fmla="*/ 3761 h 14193"/>
              <a:gd name="connsiteX4" fmla="*/ 589 w 10161"/>
              <a:gd name="connsiteY4" fmla="*/ 1 h 14193"/>
              <a:gd name="connsiteX5" fmla="*/ 60 w 10161"/>
              <a:gd name="connsiteY5" fmla="*/ 3811 h 14193"/>
              <a:gd name="connsiteX6" fmla="*/ 2511 w 10161"/>
              <a:gd name="connsiteY6" fmla="*/ 8491 h 14193"/>
              <a:gd name="connsiteX7" fmla="*/ 4551 w 10161"/>
              <a:gd name="connsiteY7" fmla="*/ 13526 h 14193"/>
              <a:gd name="connsiteX8" fmla="*/ 5295 w 10161"/>
              <a:gd name="connsiteY8" fmla="*/ 13757 h 14193"/>
              <a:gd name="connsiteX9" fmla="*/ 4825 w 10161"/>
              <a:gd name="connsiteY9" fmla="*/ 10000 h 14193"/>
              <a:gd name="connsiteX10" fmla="*/ 6755 w 10161"/>
              <a:gd name="connsiteY10" fmla="*/ 9779 h 14193"/>
              <a:gd name="connsiteX11" fmla="*/ 9986 w 10161"/>
              <a:gd name="connsiteY11" fmla="*/ 5639 h 14193"/>
              <a:gd name="connsiteX12" fmla="*/ 9128 w 10161"/>
              <a:gd name="connsiteY12" fmla="*/ 2690 h 14193"/>
              <a:gd name="connsiteX0" fmla="*/ 9128 w 10161"/>
              <a:gd name="connsiteY0" fmla="*/ 2690 h 14193"/>
              <a:gd name="connsiteX1" fmla="*/ 7387 w 10161"/>
              <a:gd name="connsiteY1" fmla="*/ 5557 h 14193"/>
              <a:gd name="connsiteX2" fmla="*/ 4588 w 10161"/>
              <a:gd name="connsiteY2" fmla="*/ 6539 h 14193"/>
              <a:gd name="connsiteX3" fmla="*/ 2012 w 10161"/>
              <a:gd name="connsiteY3" fmla="*/ 3761 h 14193"/>
              <a:gd name="connsiteX4" fmla="*/ 589 w 10161"/>
              <a:gd name="connsiteY4" fmla="*/ 1 h 14193"/>
              <a:gd name="connsiteX5" fmla="*/ 60 w 10161"/>
              <a:gd name="connsiteY5" fmla="*/ 3811 h 14193"/>
              <a:gd name="connsiteX6" fmla="*/ 2511 w 10161"/>
              <a:gd name="connsiteY6" fmla="*/ 8491 h 14193"/>
              <a:gd name="connsiteX7" fmla="*/ 4551 w 10161"/>
              <a:gd name="connsiteY7" fmla="*/ 13526 h 14193"/>
              <a:gd name="connsiteX8" fmla="*/ 5295 w 10161"/>
              <a:gd name="connsiteY8" fmla="*/ 13757 h 14193"/>
              <a:gd name="connsiteX9" fmla="*/ 4825 w 10161"/>
              <a:gd name="connsiteY9" fmla="*/ 10000 h 14193"/>
              <a:gd name="connsiteX10" fmla="*/ 6755 w 10161"/>
              <a:gd name="connsiteY10" fmla="*/ 9779 h 14193"/>
              <a:gd name="connsiteX11" fmla="*/ 9986 w 10161"/>
              <a:gd name="connsiteY11" fmla="*/ 5639 h 14193"/>
              <a:gd name="connsiteX12" fmla="*/ 9128 w 10161"/>
              <a:gd name="connsiteY12" fmla="*/ 2690 h 14193"/>
              <a:gd name="connsiteX0" fmla="*/ 9128 w 9986"/>
              <a:gd name="connsiteY0" fmla="*/ 2690 h 14193"/>
              <a:gd name="connsiteX1" fmla="*/ 7387 w 9986"/>
              <a:gd name="connsiteY1" fmla="*/ 5557 h 14193"/>
              <a:gd name="connsiteX2" fmla="*/ 4588 w 9986"/>
              <a:gd name="connsiteY2" fmla="*/ 6539 h 14193"/>
              <a:gd name="connsiteX3" fmla="*/ 2012 w 9986"/>
              <a:gd name="connsiteY3" fmla="*/ 3761 h 14193"/>
              <a:gd name="connsiteX4" fmla="*/ 589 w 9986"/>
              <a:gd name="connsiteY4" fmla="*/ 1 h 14193"/>
              <a:gd name="connsiteX5" fmla="*/ 60 w 9986"/>
              <a:gd name="connsiteY5" fmla="*/ 3811 h 14193"/>
              <a:gd name="connsiteX6" fmla="*/ 2511 w 9986"/>
              <a:gd name="connsiteY6" fmla="*/ 8491 h 14193"/>
              <a:gd name="connsiteX7" fmla="*/ 4551 w 9986"/>
              <a:gd name="connsiteY7" fmla="*/ 13526 h 14193"/>
              <a:gd name="connsiteX8" fmla="*/ 5295 w 9986"/>
              <a:gd name="connsiteY8" fmla="*/ 13757 h 14193"/>
              <a:gd name="connsiteX9" fmla="*/ 4825 w 9986"/>
              <a:gd name="connsiteY9" fmla="*/ 10000 h 14193"/>
              <a:gd name="connsiteX10" fmla="*/ 6755 w 9986"/>
              <a:gd name="connsiteY10" fmla="*/ 9779 h 14193"/>
              <a:gd name="connsiteX11" fmla="*/ 9986 w 9986"/>
              <a:gd name="connsiteY11" fmla="*/ 5639 h 14193"/>
              <a:gd name="connsiteX12" fmla="*/ 9128 w 9986"/>
              <a:gd name="connsiteY12" fmla="*/ 2690 h 14193"/>
              <a:gd name="connsiteX0" fmla="*/ 9141 w 9712"/>
              <a:gd name="connsiteY0" fmla="*/ 1895 h 10000"/>
              <a:gd name="connsiteX1" fmla="*/ 7397 w 9712"/>
              <a:gd name="connsiteY1" fmla="*/ 3915 h 10000"/>
              <a:gd name="connsiteX2" fmla="*/ 4594 w 9712"/>
              <a:gd name="connsiteY2" fmla="*/ 4607 h 10000"/>
              <a:gd name="connsiteX3" fmla="*/ 2015 w 9712"/>
              <a:gd name="connsiteY3" fmla="*/ 2650 h 10000"/>
              <a:gd name="connsiteX4" fmla="*/ 590 w 9712"/>
              <a:gd name="connsiteY4" fmla="*/ 1 h 10000"/>
              <a:gd name="connsiteX5" fmla="*/ 60 w 9712"/>
              <a:gd name="connsiteY5" fmla="*/ 2685 h 10000"/>
              <a:gd name="connsiteX6" fmla="*/ 2515 w 9712"/>
              <a:gd name="connsiteY6" fmla="*/ 5983 h 10000"/>
              <a:gd name="connsiteX7" fmla="*/ 4557 w 9712"/>
              <a:gd name="connsiteY7" fmla="*/ 9530 h 10000"/>
              <a:gd name="connsiteX8" fmla="*/ 5302 w 9712"/>
              <a:gd name="connsiteY8" fmla="*/ 9693 h 10000"/>
              <a:gd name="connsiteX9" fmla="*/ 4832 w 9712"/>
              <a:gd name="connsiteY9" fmla="*/ 7046 h 10000"/>
              <a:gd name="connsiteX10" fmla="*/ 6764 w 9712"/>
              <a:gd name="connsiteY10" fmla="*/ 6890 h 10000"/>
              <a:gd name="connsiteX11" fmla="*/ 9674 w 9712"/>
              <a:gd name="connsiteY11" fmla="*/ 4798 h 10000"/>
              <a:gd name="connsiteX12" fmla="*/ 9141 w 9712"/>
              <a:gd name="connsiteY12" fmla="*/ 1895 h 10000"/>
              <a:gd name="connsiteX0" fmla="*/ 9412 w 10000"/>
              <a:gd name="connsiteY0" fmla="*/ 1895 h 10000"/>
              <a:gd name="connsiteX1" fmla="*/ 7616 w 10000"/>
              <a:gd name="connsiteY1" fmla="*/ 3915 h 10000"/>
              <a:gd name="connsiteX2" fmla="*/ 4730 w 10000"/>
              <a:gd name="connsiteY2" fmla="*/ 4607 h 10000"/>
              <a:gd name="connsiteX3" fmla="*/ 2075 w 10000"/>
              <a:gd name="connsiteY3" fmla="*/ 2650 h 10000"/>
              <a:gd name="connsiteX4" fmla="*/ 607 w 10000"/>
              <a:gd name="connsiteY4" fmla="*/ 1 h 10000"/>
              <a:gd name="connsiteX5" fmla="*/ 62 w 10000"/>
              <a:gd name="connsiteY5" fmla="*/ 2685 h 10000"/>
              <a:gd name="connsiteX6" fmla="*/ 2590 w 10000"/>
              <a:gd name="connsiteY6" fmla="*/ 5983 h 10000"/>
              <a:gd name="connsiteX7" fmla="*/ 4692 w 10000"/>
              <a:gd name="connsiteY7" fmla="*/ 9530 h 10000"/>
              <a:gd name="connsiteX8" fmla="*/ 5459 w 10000"/>
              <a:gd name="connsiteY8" fmla="*/ 9693 h 10000"/>
              <a:gd name="connsiteX9" fmla="*/ 4975 w 10000"/>
              <a:gd name="connsiteY9" fmla="*/ 7046 h 10000"/>
              <a:gd name="connsiteX10" fmla="*/ 6965 w 10000"/>
              <a:gd name="connsiteY10" fmla="*/ 6890 h 10000"/>
              <a:gd name="connsiteX11" fmla="*/ 9961 w 10000"/>
              <a:gd name="connsiteY11" fmla="*/ 4798 h 10000"/>
              <a:gd name="connsiteX12" fmla="*/ 9412 w 10000"/>
              <a:gd name="connsiteY12" fmla="*/ 1895 h 10000"/>
              <a:gd name="connsiteX0" fmla="*/ 9412 w 10000"/>
              <a:gd name="connsiteY0" fmla="*/ 1895 h 10000"/>
              <a:gd name="connsiteX1" fmla="*/ 7616 w 10000"/>
              <a:gd name="connsiteY1" fmla="*/ 3915 h 10000"/>
              <a:gd name="connsiteX2" fmla="*/ 4730 w 10000"/>
              <a:gd name="connsiteY2" fmla="*/ 4607 h 10000"/>
              <a:gd name="connsiteX3" fmla="*/ 2075 w 10000"/>
              <a:gd name="connsiteY3" fmla="*/ 2650 h 10000"/>
              <a:gd name="connsiteX4" fmla="*/ 607 w 10000"/>
              <a:gd name="connsiteY4" fmla="*/ 1 h 10000"/>
              <a:gd name="connsiteX5" fmla="*/ 62 w 10000"/>
              <a:gd name="connsiteY5" fmla="*/ 2685 h 10000"/>
              <a:gd name="connsiteX6" fmla="*/ 2590 w 10000"/>
              <a:gd name="connsiteY6" fmla="*/ 5983 h 10000"/>
              <a:gd name="connsiteX7" fmla="*/ 4692 w 10000"/>
              <a:gd name="connsiteY7" fmla="*/ 9530 h 10000"/>
              <a:gd name="connsiteX8" fmla="*/ 5459 w 10000"/>
              <a:gd name="connsiteY8" fmla="*/ 9693 h 10000"/>
              <a:gd name="connsiteX9" fmla="*/ 6965 w 10000"/>
              <a:gd name="connsiteY9" fmla="*/ 6890 h 10000"/>
              <a:gd name="connsiteX10" fmla="*/ 9961 w 10000"/>
              <a:gd name="connsiteY10" fmla="*/ 4798 h 10000"/>
              <a:gd name="connsiteX11" fmla="*/ 9412 w 10000"/>
              <a:gd name="connsiteY11" fmla="*/ 1895 h 10000"/>
              <a:gd name="connsiteX0" fmla="*/ 9412 w 10000"/>
              <a:gd name="connsiteY0" fmla="*/ 1895 h 9538"/>
              <a:gd name="connsiteX1" fmla="*/ 7616 w 10000"/>
              <a:gd name="connsiteY1" fmla="*/ 3915 h 9538"/>
              <a:gd name="connsiteX2" fmla="*/ 4730 w 10000"/>
              <a:gd name="connsiteY2" fmla="*/ 4607 h 9538"/>
              <a:gd name="connsiteX3" fmla="*/ 2075 w 10000"/>
              <a:gd name="connsiteY3" fmla="*/ 2650 h 9538"/>
              <a:gd name="connsiteX4" fmla="*/ 607 w 10000"/>
              <a:gd name="connsiteY4" fmla="*/ 1 h 9538"/>
              <a:gd name="connsiteX5" fmla="*/ 62 w 10000"/>
              <a:gd name="connsiteY5" fmla="*/ 2685 h 9538"/>
              <a:gd name="connsiteX6" fmla="*/ 2590 w 10000"/>
              <a:gd name="connsiteY6" fmla="*/ 5983 h 9538"/>
              <a:gd name="connsiteX7" fmla="*/ 4692 w 10000"/>
              <a:gd name="connsiteY7" fmla="*/ 9530 h 9538"/>
              <a:gd name="connsiteX8" fmla="*/ 6965 w 10000"/>
              <a:gd name="connsiteY8" fmla="*/ 6890 h 9538"/>
              <a:gd name="connsiteX9" fmla="*/ 9961 w 10000"/>
              <a:gd name="connsiteY9" fmla="*/ 4798 h 9538"/>
              <a:gd name="connsiteX10" fmla="*/ 9412 w 10000"/>
              <a:gd name="connsiteY10" fmla="*/ 1895 h 9538"/>
              <a:gd name="connsiteX0" fmla="*/ 9412 w 10000"/>
              <a:gd name="connsiteY0" fmla="*/ 1987 h 7276"/>
              <a:gd name="connsiteX1" fmla="*/ 7616 w 10000"/>
              <a:gd name="connsiteY1" fmla="*/ 4105 h 7276"/>
              <a:gd name="connsiteX2" fmla="*/ 4730 w 10000"/>
              <a:gd name="connsiteY2" fmla="*/ 4830 h 7276"/>
              <a:gd name="connsiteX3" fmla="*/ 2075 w 10000"/>
              <a:gd name="connsiteY3" fmla="*/ 2778 h 7276"/>
              <a:gd name="connsiteX4" fmla="*/ 607 w 10000"/>
              <a:gd name="connsiteY4" fmla="*/ 1 h 7276"/>
              <a:gd name="connsiteX5" fmla="*/ 62 w 10000"/>
              <a:gd name="connsiteY5" fmla="*/ 2815 h 7276"/>
              <a:gd name="connsiteX6" fmla="*/ 2590 w 10000"/>
              <a:gd name="connsiteY6" fmla="*/ 6273 h 7276"/>
              <a:gd name="connsiteX7" fmla="*/ 6965 w 10000"/>
              <a:gd name="connsiteY7" fmla="*/ 7224 h 7276"/>
              <a:gd name="connsiteX8" fmla="*/ 9961 w 10000"/>
              <a:gd name="connsiteY8" fmla="*/ 5030 h 7276"/>
              <a:gd name="connsiteX9" fmla="*/ 9412 w 10000"/>
              <a:gd name="connsiteY9" fmla="*/ 1987 h 7276"/>
              <a:gd name="connsiteX0" fmla="*/ 9396 w 9984"/>
              <a:gd name="connsiteY0" fmla="*/ 2936 h 10205"/>
              <a:gd name="connsiteX1" fmla="*/ 7600 w 9984"/>
              <a:gd name="connsiteY1" fmla="*/ 5847 h 10205"/>
              <a:gd name="connsiteX2" fmla="*/ 4714 w 9984"/>
              <a:gd name="connsiteY2" fmla="*/ 6843 h 10205"/>
              <a:gd name="connsiteX3" fmla="*/ 2059 w 9984"/>
              <a:gd name="connsiteY3" fmla="*/ 4023 h 10205"/>
              <a:gd name="connsiteX4" fmla="*/ 812 w 9984"/>
              <a:gd name="connsiteY4" fmla="*/ 0 h 10205"/>
              <a:gd name="connsiteX5" fmla="*/ 46 w 9984"/>
              <a:gd name="connsiteY5" fmla="*/ 4074 h 10205"/>
              <a:gd name="connsiteX6" fmla="*/ 2574 w 9984"/>
              <a:gd name="connsiteY6" fmla="*/ 8826 h 10205"/>
              <a:gd name="connsiteX7" fmla="*/ 6949 w 9984"/>
              <a:gd name="connsiteY7" fmla="*/ 10134 h 10205"/>
              <a:gd name="connsiteX8" fmla="*/ 9945 w 9984"/>
              <a:gd name="connsiteY8" fmla="*/ 7118 h 10205"/>
              <a:gd name="connsiteX9" fmla="*/ 9396 w 9984"/>
              <a:gd name="connsiteY9" fmla="*/ 2936 h 10205"/>
              <a:gd name="connsiteX0" fmla="*/ 9247 w 9836"/>
              <a:gd name="connsiteY0" fmla="*/ 2888 h 10020"/>
              <a:gd name="connsiteX1" fmla="*/ 7448 w 9836"/>
              <a:gd name="connsiteY1" fmla="*/ 5741 h 10020"/>
              <a:gd name="connsiteX2" fmla="*/ 4558 w 9836"/>
              <a:gd name="connsiteY2" fmla="*/ 6717 h 10020"/>
              <a:gd name="connsiteX3" fmla="*/ 1898 w 9836"/>
              <a:gd name="connsiteY3" fmla="*/ 3953 h 10020"/>
              <a:gd name="connsiteX4" fmla="*/ 649 w 9836"/>
              <a:gd name="connsiteY4" fmla="*/ 11 h 10020"/>
              <a:gd name="connsiteX5" fmla="*/ 56 w 9836"/>
              <a:gd name="connsiteY5" fmla="*/ 3357 h 10020"/>
              <a:gd name="connsiteX6" fmla="*/ 2414 w 9836"/>
              <a:gd name="connsiteY6" fmla="*/ 8660 h 10020"/>
              <a:gd name="connsiteX7" fmla="*/ 6796 w 9836"/>
              <a:gd name="connsiteY7" fmla="*/ 9941 h 10020"/>
              <a:gd name="connsiteX8" fmla="*/ 9797 w 9836"/>
              <a:gd name="connsiteY8" fmla="*/ 6986 h 10020"/>
              <a:gd name="connsiteX9" fmla="*/ 9247 w 9836"/>
              <a:gd name="connsiteY9" fmla="*/ 2888 h 10020"/>
              <a:gd name="connsiteX0" fmla="*/ 9401 w 9905"/>
              <a:gd name="connsiteY0" fmla="*/ 2882 h 10000"/>
              <a:gd name="connsiteX1" fmla="*/ 7572 w 9905"/>
              <a:gd name="connsiteY1" fmla="*/ 5730 h 10000"/>
              <a:gd name="connsiteX2" fmla="*/ 4634 w 9905"/>
              <a:gd name="connsiteY2" fmla="*/ 6704 h 10000"/>
              <a:gd name="connsiteX3" fmla="*/ 1930 w 9905"/>
              <a:gd name="connsiteY3" fmla="*/ 3945 h 10000"/>
              <a:gd name="connsiteX4" fmla="*/ 660 w 9905"/>
              <a:gd name="connsiteY4" fmla="*/ 11 h 10000"/>
              <a:gd name="connsiteX5" fmla="*/ 57 w 9905"/>
              <a:gd name="connsiteY5" fmla="*/ 3350 h 10000"/>
              <a:gd name="connsiteX6" fmla="*/ 2454 w 9905"/>
              <a:gd name="connsiteY6" fmla="*/ 8643 h 10000"/>
              <a:gd name="connsiteX7" fmla="*/ 6909 w 9905"/>
              <a:gd name="connsiteY7" fmla="*/ 9921 h 10000"/>
              <a:gd name="connsiteX8" fmla="*/ 9793 w 9905"/>
              <a:gd name="connsiteY8" fmla="*/ 6534 h 10000"/>
              <a:gd name="connsiteX9" fmla="*/ 9401 w 9905"/>
              <a:gd name="connsiteY9" fmla="*/ 2882 h 10000"/>
              <a:gd name="connsiteX0" fmla="*/ 9598 w 10060"/>
              <a:gd name="connsiteY0" fmla="*/ 2368 h 10000"/>
              <a:gd name="connsiteX1" fmla="*/ 7645 w 10060"/>
              <a:gd name="connsiteY1" fmla="*/ 5730 h 10000"/>
              <a:gd name="connsiteX2" fmla="*/ 4678 w 10060"/>
              <a:gd name="connsiteY2" fmla="*/ 6704 h 10000"/>
              <a:gd name="connsiteX3" fmla="*/ 1949 w 10060"/>
              <a:gd name="connsiteY3" fmla="*/ 3945 h 10000"/>
              <a:gd name="connsiteX4" fmla="*/ 666 w 10060"/>
              <a:gd name="connsiteY4" fmla="*/ 11 h 10000"/>
              <a:gd name="connsiteX5" fmla="*/ 58 w 10060"/>
              <a:gd name="connsiteY5" fmla="*/ 3350 h 10000"/>
              <a:gd name="connsiteX6" fmla="*/ 2478 w 10060"/>
              <a:gd name="connsiteY6" fmla="*/ 8643 h 10000"/>
              <a:gd name="connsiteX7" fmla="*/ 6975 w 10060"/>
              <a:gd name="connsiteY7" fmla="*/ 9921 h 10000"/>
              <a:gd name="connsiteX8" fmla="*/ 9887 w 10060"/>
              <a:gd name="connsiteY8" fmla="*/ 6534 h 10000"/>
              <a:gd name="connsiteX9" fmla="*/ 9598 w 10060"/>
              <a:gd name="connsiteY9" fmla="*/ 2368 h 10000"/>
              <a:gd name="connsiteX0" fmla="*/ 9598 w 10202"/>
              <a:gd name="connsiteY0" fmla="*/ 2368 h 10000"/>
              <a:gd name="connsiteX1" fmla="*/ 7645 w 10202"/>
              <a:gd name="connsiteY1" fmla="*/ 573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02"/>
              <a:gd name="connsiteY0" fmla="*/ 2368 h 10000"/>
              <a:gd name="connsiteX1" fmla="*/ 7645 w 10202"/>
              <a:gd name="connsiteY1" fmla="*/ 573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02"/>
              <a:gd name="connsiteY0" fmla="*/ 2368 h 10000"/>
              <a:gd name="connsiteX1" fmla="*/ 8375 w 10202"/>
              <a:gd name="connsiteY1" fmla="*/ 557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717 w 10217"/>
              <a:gd name="connsiteY2" fmla="*/ 5742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9 w 10218"/>
              <a:gd name="connsiteY0" fmla="*/ 2359 h 9991"/>
              <a:gd name="connsiteX1" fmla="*/ 8376 w 10218"/>
              <a:gd name="connsiteY1" fmla="*/ 5561 h 9991"/>
              <a:gd name="connsiteX2" fmla="*/ 4718 w 10218"/>
              <a:gd name="connsiteY2" fmla="*/ 5733 h 9991"/>
              <a:gd name="connsiteX3" fmla="*/ 2090 w 10218"/>
              <a:gd name="connsiteY3" fmla="*/ 3503 h 9991"/>
              <a:gd name="connsiteX4" fmla="*/ 667 w 10218"/>
              <a:gd name="connsiteY4" fmla="*/ 2 h 9991"/>
              <a:gd name="connsiteX5" fmla="*/ 59 w 10218"/>
              <a:gd name="connsiteY5" fmla="*/ 3341 h 9991"/>
              <a:gd name="connsiteX6" fmla="*/ 2479 w 10218"/>
              <a:gd name="connsiteY6" fmla="*/ 8634 h 9991"/>
              <a:gd name="connsiteX7" fmla="*/ 6976 w 10218"/>
              <a:gd name="connsiteY7" fmla="*/ 9912 h 9991"/>
              <a:gd name="connsiteX8" fmla="*/ 10185 w 10218"/>
              <a:gd name="connsiteY8" fmla="*/ 4919 h 9991"/>
              <a:gd name="connsiteX9" fmla="*/ 9599 w 10218"/>
              <a:gd name="connsiteY9" fmla="*/ 2359 h 9991"/>
              <a:gd name="connsiteX0" fmla="*/ 9394 w 10000"/>
              <a:gd name="connsiteY0" fmla="*/ 2361 h 10000"/>
              <a:gd name="connsiteX1" fmla="*/ 7785 w 10000"/>
              <a:gd name="connsiteY1" fmla="*/ 5799 h 10000"/>
              <a:gd name="connsiteX2" fmla="*/ 4617 w 10000"/>
              <a:gd name="connsiteY2" fmla="*/ 5738 h 10000"/>
              <a:gd name="connsiteX3" fmla="*/ 2045 w 10000"/>
              <a:gd name="connsiteY3" fmla="*/ 3506 h 10000"/>
              <a:gd name="connsiteX4" fmla="*/ 653 w 10000"/>
              <a:gd name="connsiteY4" fmla="*/ 2 h 10000"/>
              <a:gd name="connsiteX5" fmla="*/ 58 w 10000"/>
              <a:gd name="connsiteY5" fmla="*/ 3344 h 10000"/>
              <a:gd name="connsiteX6" fmla="*/ 2426 w 10000"/>
              <a:gd name="connsiteY6" fmla="*/ 8642 h 10000"/>
              <a:gd name="connsiteX7" fmla="*/ 6827 w 10000"/>
              <a:gd name="connsiteY7" fmla="*/ 9921 h 10000"/>
              <a:gd name="connsiteX8" fmla="*/ 9968 w 10000"/>
              <a:gd name="connsiteY8" fmla="*/ 4923 h 10000"/>
              <a:gd name="connsiteX9" fmla="*/ 9394 w 10000"/>
              <a:gd name="connsiteY9" fmla="*/ 2361 h 10000"/>
              <a:gd name="connsiteX0" fmla="*/ 9394 w 10000"/>
              <a:gd name="connsiteY0" fmla="*/ 2361 h 10409"/>
              <a:gd name="connsiteX1" fmla="*/ 7785 w 10000"/>
              <a:gd name="connsiteY1" fmla="*/ 5799 h 10409"/>
              <a:gd name="connsiteX2" fmla="*/ 4617 w 10000"/>
              <a:gd name="connsiteY2" fmla="*/ 5738 h 10409"/>
              <a:gd name="connsiteX3" fmla="*/ 2045 w 10000"/>
              <a:gd name="connsiteY3" fmla="*/ 3506 h 10409"/>
              <a:gd name="connsiteX4" fmla="*/ 653 w 10000"/>
              <a:gd name="connsiteY4" fmla="*/ 2 h 10409"/>
              <a:gd name="connsiteX5" fmla="*/ 58 w 10000"/>
              <a:gd name="connsiteY5" fmla="*/ 3344 h 10409"/>
              <a:gd name="connsiteX6" fmla="*/ 2426 w 10000"/>
              <a:gd name="connsiteY6" fmla="*/ 8642 h 10409"/>
              <a:gd name="connsiteX7" fmla="*/ 6690 w 10000"/>
              <a:gd name="connsiteY7" fmla="*/ 10355 h 10409"/>
              <a:gd name="connsiteX8" fmla="*/ 9968 w 10000"/>
              <a:gd name="connsiteY8" fmla="*/ 4923 h 10409"/>
              <a:gd name="connsiteX9" fmla="*/ 9394 w 10000"/>
              <a:gd name="connsiteY9" fmla="*/ 2361 h 1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409">
                <a:moveTo>
                  <a:pt x="9394" y="2361"/>
                </a:moveTo>
                <a:cubicBezTo>
                  <a:pt x="9017" y="2390"/>
                  <a:pt x="8249" y="4500"/>
                  <a:pt x="7785" y="5799"/>
                </a:cubicBezTo>
                <a:cubicBezTo>
                  <a:pt x="6997" y="6931"/>
                  <a:pt x="5574" y="6120"/>
                  <a:pt x="4617" y="5738"/>
                </a:cubicBezTo>
                <a:cubicBezTo>
                  <a:pt x="3660" y="5356"/>
                  <a:pt x="2706" y="4462"/>
                  <a:pt x="2045" y="3506"/>
                </a:cubicBezTo>
                <a:cubicBezTo>
                  <a:pt x="1385" y="2550"/>
                  <a:pt x="984" y="29"/>
                  <a:pt x="653" y="2"/>
                </a:cubicBezTo>
                <a:cubicBezTo>
                  <a:pt x="322" y="-25"/>
                  <a:pt x="-169" y="412"/>
                  <a:pt x="58" y="3344"/>
                </a:cubicBezTo>
                <a:cubicBezTo>
                  <a:pt x="265" y="5745"/>
                  <a:pt x="1321" y="7474"/>
                  <a:pt x="2426" y="8642"/>
                </a:cubicBezTo>
                <a:cubicBezTo>
                  <a:pt x="3531" y="9810"/>
                  <a:pt x="5455" y="10634"/>
                  <a:pt x="6690" y="10355"/>
                </a:cubicBezTo>
                <a:cubicBezTo>
                  <a:pt x="9682" y="10221"/>
                  <a:pt x="9851" y="6171"/>
                  <a:pt x="9968" y="4923"/>
                </a:cubicBezTo>
                <a:cubicBezTo>
                  <a:pt x="9968" y="4791"/>
                  <a:pt x="10207" y="2344"/>
                  <a:pt x="9394" y="2361"/>
                </a:cubicBezTo>
                <a:close/>
              </a:path>
            </a:pathLst>
          </a:custGeom>
          <a:solidFill>
            <a:schemeClr val="bg1"/>
          </a:solidFill>
          <a:ln>
            <a:noFill/>
          </a:ln>
        </p:spPr>
        <p:txBody>
          <a:bodyPr vert="horz" wrap="square" lIns="100584" tIns="50292" rIns="100584" bIns="5029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980" b="0" i="0" u="none" strike="noStrike" kern="0" cap="none" spc="0" normalizeH="0" baseline="0" noProof="0">
              <a:ln>
                <a:noFill/>
              </a:ln>
              <a:solidFill>
                <a:prstClr val="black"/>
              </a:solidFill>
              <a:effectLst/>
              <a:uLnTx/>
              <a:uFillTx/>
              <a:latin typeface="Arial" charset="0"/>
              <a:ea typeface="+mn-ea"/>
              <a:cs typeface="+mn-cs"/>
            </a:endParaRPr>
          </a:p>
        </p:txBody>
      </p:sp>
      <p:sp>
        <p:nvSpPr>
          <p:cNvPr id="96" name="Freeform 17">
            <a:extLst>
              <a:ext uri="{FF2B5EF4-FFF2-40B4-BE49-F238E27FC236}">
                <a16:creationId xmlns:a16="http://schemas.microsoft.com/office/drawing/2014/main" xmlns="" id="{5B1624E6-FCBB-40FE-98DF-32822A8013E4}"/>
              </a:ext>
            </a:extLst>
          </p:cNvPr>
          <p:cNvSpPr>
            <a:spLocks/>
          </p:cNvSpPr>
          <p:nvPr/>
        </p:nvSpPr>
        <p:spPr bwMode="auto">
          <a:xfrm rot="16040799">
            <a:off x="9035637" y="3893338"/>
            <a:ext cx="2040156" cy="327142"/>
          </a:xfrm>
          <a:custGeom>
            <a:avLst/>
            <a:gdLst>
              <a:gd name="T0" fmla="*/ 149 w 173"/>
              <a:gd name="T1" fmla="*/ 2 h 106"/>
              <a:gd name="T2" fmla="*/ 127 w 173"/>
              <a:gd name="T3" fmla="*/ 13 h 106"/>
              <a:gd name="T4" fmla="*/ 87 w 173"/>
              <a:gd name="T5" fmla="*/ 36 h 106"/>
              <a:gd name="T6" fmla="*/ 47 w 173"/>
              <a:gd name="T7" fmla="*/ 13 h 106"/>
              <a:gd name="T8" fmla="*/ 24 w 173"/>
              <a:gd name="T9" fmla="*/ 2 h 106"/>
              <a:gd name="T10" fmla="*/ 8 w 173"/>
              <a:gd name="T11" fmla="*/ 41 h 106"/>
              <a:gd name="T12" fmla="*/ 84 w 173"/>
              <a:gd name="T13" fmla="*/ 106 h 106"/>
              <a:gd name="T14" fmla="*/ 84 w 173"/>
              <a:gd name="T15" fmla="*/ 106 h 106"/>
              <a:gd name="T16" fmla="*/ 87 w 173"/>
              <a:gd name="T17" fmla="*/ 106 h 106"/>
              <a:gd name="T18" fmla="*/ 89 w 173"/>
              <a:gd name="T19" fmla="*/ 106 h 106"/>
              <a:gd name="T20" fmla="*/ 89 w 173"/>
              <a:gd name="T21" fmla="*/ 106 h 106"/>
              <a:gd name="T22" fmla="*/ 166 w 173"/>
              <a:gd name="T23" fmla="*/ 41 h 106"/>
              <a:gd name="T24" fmla="*/ 149 w 173"/>
              <a:gd name="T25" fmla="*/ 2 h 106"/>
              <a:gd name="connsiteX0" fmla="*/ 8250 w 9287"/>
              <a:gd name="connsiteY0" fmla="*/ 23 h 9834"/>
              <a:gd name="connsiteX1" fmla="*/ 6978 w 9287"/>
              <a:gd name="connsiteY1" fmla="*/ 1060 h 9834"/>
              <a:gd name="connsiteX2" fmla="*/ 4577 w 9287"/>
              <a:gd name="connsiteY2" fmla="*/ 4967 h 9834"/>
              <a:gd name="connsiteX3" fmla="*/ 2354 w 9287"/>
              <a:gd name="connsiteY3" fmla="*/ 1060 h 9834"/>
              <a:gd name="connsiteX4" fmla="*/ 1024 w 9287"/>
              <a:gd name="connsiteY4" fmla="*/ 23 h 9834"/>
              <a:gd name="connsiteX5" fmla="*/ 99 w 9287"/>
              <a:gd name="connsiteY5" fmla="*/ 3702 h 9834"/>
              <a:gd name="connsiteX6" fmla="*/ 4492 w 9287"/>
              <a:gd name="connsiteY6" fmla="*/ 9834 h 9834"/>
              <a:gd name="connsiteX7" fmla="*/ 4492 w 9287"/>
              <a:gd name="connsiteY7" fmla="*/ 9834 h 9834"/>
              <a:gd name="connsiteX8" fmla="*/ 4666 w 9287"/>
              <a:gd name="connsiteY8" fmla="*/ 9834 h 9834"/>
              <a:gd name="connsiteX9" fmla="*/ 4782 w 9287"/>
              <a:gd name="connsiteY9" fmla="*/ 9834 h 9834"/>
              <a:gd name="connsiteX10" fmla="*/ 4782 w 9287"/>
              <a:gd name="connsiteY10" fmla="*/ 9834 h 9834"/>
              <a:gd name="connsiteX11" fmla="*/ 9232 w 9287"/>
              <a:gd name="connsiteY11" fmla="*/ 3702 h 9834"/>
              <a:gd name="connsiteX12" fmla="*/ 8250 w 9287"/>
              <a:gd name="connsiteY12" fmla="*/ 23 h 9834"/>
              <a:gd name="connsiteX0" fmla="*/ 8883 w 10000"/>
              <a:gd name="connsiteY0" fmla="*/ 23 h 10000"/>
              <a:gd name="connsiteX1" fmla="*/ 7514 w 10000"/>
              <a:gd name="connsiteY1" fmla="*/ 1078 h 10000"/>
              <a:gd name="connsiteX2" fmla="*/ 4928 w 10000"/>
              <a:gd name="connsiteY2" fmla="*/ 5051 h 10000"/>
              <a:gd name="connsiteX3" fmla="*/ 2535 w 10000"/>
              <a:gd name="connsiteY3" fmla="*/ 1078 h 10000"/>
              <a:gd name="connsiteX4" fmla="*/ 1103 w 10000"/>
              <a:gd name="connsiteY4" fmla="*/ 23 h 10000"/>
              <a:gd name="connsiteX5" fmla="*/ 107 w 10000"/>
              <a:gd name="connsiteY5" fmla="*/ 3764 h 10000"/>
              <a:gd name="connsiteX6" fmla="*/ 4837 w 10000"/>
              <a:gd name="connsiteY6" fmla="*/ 10000 h 10000"/>
              <a:gd name="connsiteX7" fmla="*/ 4837 w 10000"/>
              <a:gd name="connsiteY7" fmla="*/ 10000 h 10000"/>
              <a:gd name="connsiteX8" fmla="*/ 5024 w 10000"/>
              <a:gd name="connsiteY8" fmla="*/ 10000 h 10000"/>
              <a:gd name="connsiteX9" fmla="*/ 5149 w 10000"/>
              <a:gd name="connsiteY9" fmla="*/ 10000 h 10000"/>
              <a:gd name="connsiteX10" fmla="*/ 5149 w 10000"/>
              <a:gd name="connsiteY10" fmla="*/ 10000 h 10000"/>
              <a:gd name="connsiteX11" fmla="*/ 9941 w 10000"/>
              <a:gd name="connsiteY11" fmla="*/ 3764 h 10000"/>
              <a:gd name="connsiteX12" fmla="*/ 8883 w 10000"/>
              <a:gd name="connsiteY12" fmla="*/ 23 h 10000"/>
              <a:gd name="connsiteX0" fmla="*/ 8849 w 9966"/>
              <a:gd name="connsiteY0" fmla="*/ 4326 h 14303"/>
              <a:gd name="connsiteX1" fmla="*/ 7480 w 9966"/>
              <a:gd name="connsiteY1" fmla="*/ 5381 h 14303"/>
              <a:gd name="connsiteX2" fmla="*/ 4894 w 9966"/>
              <a:gd name="connsiteY2" fmla="*/ 9354 h 14303"/>
              <a:gd name="connsiteX3" fmla="*/ 2501 w 9966"/>
              <a:gd name="connsiteY3" fmla="*/ 5381 h 14303"/>
              <a:gd name="connsiteX4" fmla="*/ 1180 w 9966"/>
              <a:gd name="connsiteY4" fmla="*/ 5 h 14303"/>
              <a:gd name="connsiteX5" fmla="*/ 73 w 9966"/>
              <a:gd name="connsiteY5" fmla="*/ 8067 h 14303"/>
              <a:gd name="connsiteX6" fmla="*/ 4803 w 9966"/>
              <a:gd name="connsiteY6" fmla="*/ 14303 h 14303"/>
              <a:gd name="connsiteX7" fmla="*/ 4803 w 9966"/>
              <a:gd name="connsiteY7" fmla="*/ 14303 h 14303"/>
              <a:gd name="connsiteX8" fmla="*/ 4990 w 9966"/>
              <a:gd name="connsiteY8" fmla="*/ 14303 h 14303"/>
              <a:gd name="connsiteX9" fmla="*/ 5115 w 9966"/>
              <a:gd name="connsiteY9" fmla="*/ 14303 h 14303"/>
              <a:gd name="connsiteX10" fmla="*/ 5115 w 9966"/>
              <a:gd name="connsiteY10" fmla="*/ 14303 h 14303"/>
              <a:gd name="connsiteX11" fmla="*/ 9907 w 9966"/>
              <a:gd name="connsiteY11" fmla="*/ 8067 h 14303"/>
              <a:gd name="connsiteX12" fmla="*/ 8849 w 9966"/>
              <a:gd name="connsiteY12" fmla="*/ 4326 h 14303"/>
              <a:gd name="connsiteX0" fmla="*/ 8198 w 9319"/>
              <a:gd name="connsiteY0" fmla="*/ 3023 h 9998"/>
              <a:gd name="connsiteX1" fmla="*/ 6825 w 9319"/>
              <a:gd name="connsiteY1" fmla="*/ 3760 h 9998"/>
              <a:gd name="connsiteX2" fmla="*/ 4230 w 9319"/>
              <a:gd name="connsiteY2" fmla="*/ 6538 h 9998"/>
              <a:gd name="connsiteX3" fmla="*/ 1829 w 9319"/>
              <a:gd name="connsiteY3" fmla="*/ 3760 h 9998"/>
              <a:gd name="connsiteX4" fmla="*/ 503 w 9319"/>
              <a:gd name="connsiteY4" fmla="*/ 1 h 9998"/>
              <a:gd name="connsiteX5" fmla="*/ 10 w 9319"/>
              <a:gd name="connsiteY5" fmla="*/ 3810 h 9998"/>
              <a:gd name="connsiteX6" fmla="*/ 4138 w 9319"/>
              <a:gd name="connsiteY6" fmla="*/ 9998 h 9998"/>
              <a:gd name="connsiteX7" fmla="*/ 4138 w 9319"/>
              <a:gd name="connsiteY7" fmla="*/ 9998 h 9998"/>
              <a:gd name="connsiteX8" fmla="*/ 4326 w 9319"/>
              <a:gd name="connsiteY8" fmla="*/ 9998 h 9998"/>
              <a:gd name="connsiteX9" fmla="*/ 4451 w 9319"/>
              <a:gd name="connsiteY9" fmla="*/ 9998 h 9998"/>
              <a:gd name="connsiteX10" fmla="*/ 4451 w 9319"/>
              <a:gd name="connsiteY10" fmla="*/ 9998 h 9998"/>
              <a:gd name="connsiteX11" fmla="*/ 9260 w 9319"/>
              <a:gd name="connsiteY11" fmla="*/ 5638 h 9998"/>
              <a:gd name="connsiteX12" fmla="*/ 8198 w 9319"/>
              <a:gd name="connsiteY12" fmla="*/ 3023 h 9998"/>
              <a:gd name="connsiteX0" fmla="*/ 8846 w 10049"/>
              <a:gd name="connsiteY0" fmla="*/ 3024 h 10000"/>
              <a:gd name="connsiteX1" fmla="*/ 7373 w 10049"/>
              <a:gd name="connsiteY1" fmla="*/ 3761 h 10000"/>
              <a:gd name="connsiteX2" fmla="*/ 4588 w 10049"/>
              <a:gd name="connsiteY2" fmla="*/ 6539 h 10000"/>
              <a:gd name="connsiteX3" fmla="*/ 2012 w 10049"/>
              <a:gd name="connsiteY3" fmla="*/ 3761 h 10000"/>
              <a:gd name="connsiteX4" fmla="*/ 589 w 10049"/>
              <a:gd name="connsiteY4" fmla="*/ 1 h 10000"/>
              <a:gd name="connsiteX5" fmla="*/ 60 w 10049"/>
              <a:gd name="connsiteY5" fmla="*/ 3811 h 10000"/>
              <a:gd name="connsiteX6" fmla="*/ 4489 w 10049"/>
              <a:gd name="connsiteY6" fmla="*/ 10000 h 10000"/>
              <a:gd name="connsiteX7" fmla="*/ 4489 w 10049"/>
              <a:gd name="connsiteY7" fmla="*/ 10000 h 10000"/>
              <a:gd name="connsiteX8" fmla="*/ 4691 w 10049"/>
              <a:gd name="connsiteY8" fmla="*/ 10000 h 10000"/>
              <a:gd name="connsiteX9" fmla="*/ 4825 w 10049"/>
              <a:gd name="connsiteY9" fmla="*/ 10000 h 10000"/>
              <a:gd name="connsiteX10" fmla="*/ 4825 w 10049"/>
              <a:gd name="connsiteY10" fmla="*/ 10000 h 10000"/>
              <a:gd name="connsiteX11" fmla="*/ 9986 w 10049"/>
              <a:gd name="connsiteY11" fmla="*/ 5639 h 10000"/>
              <a:gd name="connsiteX12" fmla="*/ 8846 w 10049"/>
              <a:gd name="connsiteY12" fmla="*/ 3024 h 10000"/>
              <a:gd name="connsiteX0" fmla="*/ 8846 w 10049"/>
              <a:gd name="connsiteY0" fmla="*/ 3024 h 13526"/>
              <a:gd name="connsiteX1" fmla="*/ 7373 w 10049"/>
              <a:gd name="connsiteY1" fmla="*/ 3761 h 13526"/>
              <a:gd name="connsiteX2" fmla="*/ 4588 w 10049"/>
              <a:gd name="connsiteY2" fmla="*/ 6539 h 13526"/>
              <a:gd name="connsiteX3" fmla="*/ 2012 w 10049"/>
              <a:gd name="connsiteY3" fmla="*/ 3761 h 13526"/>
              <a:gd name="connsiteX4" fmla="*/ 589 w 10049"/>
              <a:gd name="connsiteY4" fmla="*/ 1 h 13526"/>
              <a:gd name="connsiteX5" fmla="*/ 60 w 10049"/>
              <a:gd name="connsiteY5" fmla="*/ 3811 h 13526"/>
              <a:gd name="connsiteX6" fmla="*/ 4489 w 10049"/>
              <a:gd name="connsiteY6" fmla="*/ 10000 h 13526"/>
              <a:gd name="connsiteX7" fmla="*/ 4551 w 10049"/>
              <a:gd name="connsiteY7" fmla="*/ 13526 h 13526"/>
              <a:gd name="connsiteX8" fmla="*/ 4691 w 10049"/>
              <a:gd name="connsiteY8" fmla="*/ 10000 h 13526"/>
              <a:gd name="connsiteX9" fmla="*/ 4825 w 10049"/>
              <a:gd name="connsiteY9" fmla="*/ 10000 h 13526"/>
              <a:gd name="connsiteX10" fmla="*/ 4825 w 10049"/>
              <a:gd name="connsiteY10" fmla="*/ 10000 h 13526"/>
              <a:gd name="connsiteX11" fmla="*/ 9986 w 10049"/>
              <a:gd name="connsiteY11" fmla="*/ 5639 h 13526"/>
              <a:gd name="connsiteX12" fmla="*/ 8846 w 10049"/>
              <a:gd name="connsiteY12" fmla="*/ 3024 h 13526"/>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4193"/>
              <a:gd name="connsiteX1" fmla="*/ 7373 w 10049"/>
              <a:gd name="connsiteY1" fmla="*/ 3761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4825 w 10049"/>
              <a:gd name="connsiteY10" fmla="*/ 10000 h 14193"/>
              <a:gd name="connsiteX11" fmla="*/ 9986 w 10049"/>
              <a:gd name="connsiteY11" fmla="*/ 5639 h 14193"/>
              <a:gd name="connsiteX12" fmla="*/ 8846 w 10049"/>
              <a:gd name="connsiteY12" fmla="*/ 3024 h 14193"/>
              <a:gd name="connsiteX0" fmla="*/ 8846 w 10049"/>
              <a:gd name="connsiteY0" fmla="*/ 3024 h 14193"/>
              <a:gd name="connsiteX1" fmla="*/ 7373 w 10049"/>
              <a:gd name="connsiteY1" fmla="*/ 3761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6755 w 10049"/>
              <a:gd name="connsiteY10" fmla="*/ 9779 h 14193"/>
              <a:gd name="connsiteX11" fmla="*/ 9986 w 10049"/>
              <a:gd name="connsiteY11" fmla="*/ 5639 h 14193"/>
              <a:gd name="connsiteX12" fmla="*/ 8846 w 10049"/>
              <a:gd name="connsiteY12" fmla="*/ 3024 h 14193"/>
              <a:gd name="connsiteX0" fmla="*/ 8846 w 10049"/>
              <a:gd name="connsiteY0" fmla="*/ 3024 h 14193"/>
              <a:gd name="connsiteX1" fmla="*/ 7387 w 10049"/>
              <a:gd name="connsiteY1" fmla="*/ 5557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6755 w 10049"/>
              <a:gd name="connsiteY10" fmla="*/ 9779 h 14193"/>
              <a:gd name="connsiteX11" fmla="*/ 9986 w 10049"/>
              <a:gd name="connsiteY11" fmla="*/ 5639 h 14193"/>
              <a:gd name="connsiteX12" fmla="*/ 8846 w 10049"/>
              <a:gd name="connsiteY12" fmla="*/ 3024 h 14193"/>
              <a:gd name="connsiteX0" fmla="*/ 9128 w 10161"/>
              <a:gd name="connsiteY0" fmla="*/ 2690 h 14193"/>
              <a:gd name="connsiteX1" fmla="*/ 7387 w 10161"/>
              <a:gd name="connsiteY1" fmla="*/ 5557 h 14193"/>
              <a:gd name="connsiteX2" fmla="*/ 4588 w 10161"/>
              <a:gd name="connsiteY2" fmla="*/ 6539 h 14193"/>
              <a:gd name="connsiteX3" fmla="*/ 2012 w 10161"/>
              <a:gd name="connsiteY3" fmla="*/ 3761 h 14193"/>
              <a:gd name="connsiteX4" fmla="*/ 589 w 10161"/>
              <a:gd name="connsiteY4" fmla="*/ 1 h 14193"/>
              <a:gd name="connsiteX5" fmla="*/ 60 w 10161"/>
              <a:gd name="connsiteY5" fmla="*/ 3811 h 14193"/>
              <a:gd name="connsiteX6" fmla="*/ 2511 w 10161"/>
              <a:gd name="connsiteY6" fmla="*/ 8491 h 14193"/>
              <a:gd name="connsiteX7" fmla="*/ 4551 w 10161"/>
              <a:gd name="connsiteY7" fmla="*/ 13526 h 14193"/>
              <a:gd name="connsiteX8" fmla="*/ 5295 w 10161"/>
              <a:gd name="connsiteY8" fmla="*/ 13757 h 14193"/>
              <a:gd name="connsiteX9" fmla="*/ 4825 w 10161"/>
              <a:gd name="connsiteY9" fmla="*/ 10000 h 14193"/>
              <a:gd name="connsiteX10" fmla="*/ 6755 w 10161"/>
              <a:gd name="connsiteY10" fmla="*/ 9779 h 14193"/>
              <a:gd name="connsiteX11" fmla="*/ 9986 w 10161"/>
              <a:gd name="connsiteY11" fmla="*/ 5639 h 14193"/>
              <a:gd name="connsiteX12" fmla="*/ 9128 w 10161"/>
              <a:gd name="connsiteY12" fmla="*/ 2690 h 14193"/>
              <a:gd name="connsiteX0" fmla="*/ 9128 w 10161"/>
              <a:gd name="connsiteY0" fmla="*/ 2690 h 14193"/>
              <a:gd name="connsiteX1" fmla="*/ 7387 w 10161"/>
              <a:gd name="connsiteY1" fmla="*/ 5557 h 14193"/>
              <a:gd name="connsiteX2" fmla="*/ 4588 w 10161"/>
              <a:gd name="connsiteY2" fmla="*/ 6539 h 14193"/>
              <a:gd name="connsiteX3" fmla="*/ 2012 w 10161"/>
              <a:gd name="connsiteY3" fmla="*/ 3761 h 14193"/>
              <a:gd name="connsiteX4" fmla="*/ 589 w 10161"/>
              <a:gd name="connsiteY4" fmla="*/ 1 h 14193"/>
              <a:gd name="connsiteX5" fmla="*/ 60 w 10161"/>
              <a:gd name="connsiteY5" fmla="*/ 3811 h 14193"/>
              <a:gd name="connsiteX6" fmla="*/ 2511 w 10161"/>
              <a:gd name="connsiteY6" fmla="*/ 8491 h 14193"/>
              <a:gd name="connsiteX7" fmla="*/ 4551 w 10161"/>
              <a:gd name="connsiteY7" fmla="*/ 13526 h 14193"/>
              <a:gd name="connsiteX8" fmla="*/ 5295 w 10161"/>
              <a:gd name="connsiteY8" fmla="*/ 13757 h 14193"/>
              <a:gd name="connsiteX9" fmla="*/ 4825 w 10161"/>
              <a:gd name="connsiteY9" fmla="*/ 10000 h 14193"/>
              <a:gd name="connsiteX10" fmla="*/ 6755 w 10161"/>
              <a:gd name="connsiteY10" fmla="*/ 9779 h 14193"/>
              <a:gd name="connsiteX11" fmla="*/ 9986 w 10161"/>
              <a:gd name="connsiteY11" fmla="*/ 5639 h 14193"/>
              <a:gd name="connsiteX12" fmla="*/ 9128 w 10161"/>
              <a:gd name="connsiteY12" fmla="*/ 2690 h 14193"/>
              <a:gd name="connsiteX0" fmla="*/ 9128 w 9986"/>
              <a:gd name="connsiteY0" fmla="*/ 2690 h 14193"/>
              <a:gd name="connsiteX1" fmla="*/ 7387 w 9986"/>
              <a:gd name="connsiteY1" fmla="*/ 5557 h 14193"/>
              <a:gd name="connsiteX2" fmla="*/ 4588 w 9986"/>
              <a:gd name="connsiteY2" fmla="*/ 6539 h 14193"/>
              <a:gd name="connsiteX3" fmla="*/ 2012 w 9986"/>
              <a:gd name="connsiteY3" fmla="*/ 3761 h 14193"/>
              <a:gd name="connsiteX4" fmla="*/ 589 w 9986"/>
              <a:gd name="connsiteY4" fmla="*/ 1 h 14193"/>
              <a:gd name="connsiteX5" fmla="*/ 60 w 9986"/>
              <a:gd name="connsiteY5" fmla="*/ 3811 h 14193"/>
              <a:gd name="connsiteX6" fmla="*/ 2511 w 9986"/>
              <a:gd name="connsiteY6" fmla="*/ 8491 h 14193"/>
              <a:gd name="connsiteX7" fmla="*/ 4551 w 9986"/>
              <a:gd name="connsiteY7" fmla="*/ 13526 h 14193"/>
              <a:gd name="connsiteX8" fmla="*/ 5295 w 9986"/>
              <a:gd name="connsiteY8" fmla="*/ 13757 h 14193"/>
              <a:gd name="connsiteX9" fmla="*/ 4825 w 9986"/>
              <a:gd name="connsiteY9" fmla="*/ 10000 h 14193"/>
              <a:gd name="connsiteX10" fmla="*/ 6755 w 9986"/>
              <a:gd name="connsiteY10" fmla="*/ 9779 h 14193"/>
              <a:gd name="connsiteX11" fmla="*/ 9986 w 9986"/>
              <a:gd name="connsiteY11" fmla="*/ 5639 h 14193"/>
              <a:gd name="connsiteX12" fmla="*/ 9128 w 9986"/>
              <a:gd name="connsiteY12" fmla="*/ 2690 h 14193"/>
              <a:gd name="connsiteX0" fmla="*/ 9141 w 9712"/>
              <a:gd name="connsiteY0" fmla="*/ 1895 h 10000"/>
              <a:gd name="connsiteX1" fmla="*/ 7397 w 9712"/>
              <a:gd name="connsiteY1" fmla="*/ 3915 h 10000"/>
              <a:gd name="connsiteX2" fmla="*/ 4594 w 9712"/>
              <a:gd name="connsiteY2" fmla="*/ 4607 h 10000"/>
              <a:gd name="connsiteX3" fmla="*/ 2015 w 9712"/>
              <a:gd name="connsiteY3" fmla="*/ 2650 h 10000"/>
              <a:gd name="connsiteX4" fmla="*/ 590 w 9712"/>
              <a:gd name="connsiteY4" fmla="*/ 1 h 10000"/>
              <a:gd name="connsiteX5" fmla="*/ 60 w 9712"/>
              <a:gd name="connsiteY5" fmla="*/ 2685 h 10000"/>
              <a:gd name="connsiteX6" fmla="*/ 2515 w 9712"/>
              <a:gd name="connsiteY6" fmla="*/ 5983 h 10000"/>
              <a:gd name="connsiteX7" fmla="*/ 4557 w 9712"/>
              <a:gd name="connsiteY7" fmla="*/ 9530 h 10000"/>
              <a:gd name="connsiteX8" fmla="*/ 5302 w 9712"/>
              <a:gd name="connsiteY8" fmla="*/ 9693 h 10000"/>
              <a:gd name="connsiteX9" fmla="*/ 4832 w 9712"/>
              <a:gd name="connsiteY9" fmla="*/ 7046 h 10000"/>
              <a:gd name="connsiteX10" fmla="*/ 6764 w 9712"/>
              <a:gd name="connsiteY10" fmla="*/ 6890 h 10000"/>
              <a:gd name="connsiteX11" fmla="*/ 9674 w 9712"/>
              <a:gd name="connsiteY11" fmla="*/ 4798 h 10000"/>
              <a:gd name="connsiteX12" fmla="*/ 9141 w 9712"/>
              <a:gd name="connsiteY12" fmla="*/ 1895 h 10000"/>
              <a:gd name="connsiteX0" fmla="*/ 9412 w 10000"/>
              <a:gd name="connsiteY0" fmla="*/ 1895 h 10000"/>
              <a:gd name="connsiteX1" fmla="*/ 7616 w 10000"/>
              <a:gd name="connsiteY1" fmla="*/ 3915 h 10000"/>
              <a:gd name="connsiteX2" fmla="*/ 4730 w 10000"/>
              <a:gd name="connsiteY2" fmla="*/ 4607 h 10000"/>
              <a:gd name="connsiteX3" fmla="*/ 2075 w 10000"/>
              <a:gd name="connsiteY3" fmla="*/ 2650 h 10000"/>
              <a:gd name="connsiteX4" fmla="*/ 607 w 10000"/>
              <a:gd name="connsiteY4" fmla="*/ 1 h 10000"/>
              <a:gd name="connsiteX5" fmla="*/ 62 w 10000"/>
              <a:gd name="connsiteY5" fmla="*/ 2685 h 10000"/>
              <a:gd name="connsiteX6" fmla="*/ 2590 w 10000"/>
              <a:gd name="connsiteY6" fmla="*/ 5983 h 10000"/>
              <a:gd name="connsiteX7" fmla="*/ 4692 w 10000"/>
              <a:gd name="connsiteY7" fmla="*/ 9530 h 10000"/>
              <a:gd name="connsiteX8" fmla="*/ 5459 w 10000"/>
              <a:gd name="connsiteY8" fmla="*/ 9693 h 10000"/>
              <a:gd name="connsiteX9" fmla="*/ 4975 w 10000"/>
              <a:gd name="connsiteY9" fmla="*/ 7046 h 10000"/>
              <a:gd name="connsiteX10" fmla="*/ 6965 w 10000"/>
              <a:gd name="connsiteY10" fmla="*/ 6890 h 10000"/>
              <a:gd name="connsiteX11" fmla="*/ 9961 w 10000"/>
              <a:gd name="connsiteY11" fmla="*/ 4798 h 10000"/>
              <a:gd name="connsiteX12" fmla="*/ 9412 w 10000"/>
              <a:gd name="connsiteY12" fmla="*/ 1895 h 10000"/>
              <a:gd name="connsiteX0" fmla="*/ 9412 w 10000"/>
              <a:gd name="connsiteY0" fmla="*/ 1895 h 10000"/>
              <a:gd name="connsiteX1" fmla="*/ 7616 w 10000"/>
              <a:gd name="connsiteY1" fmla="*/ 3915 h 10000"/>
              <a:gd name="connsiteX2" fmla="*/ 4730 w 10000"/>
              <a:gd name="connsiteY2" fmla="*/ 4607 h 10000"/>
              <a:gd name="connsiteX3" fmla="*/ 2075 w 10000"/>
              <a:gd name="connsiteY3" fmla="*/ 2650 h 10000"/>
              <a:gd name="connsiteX4" fmla="*/ 607 w 10000"/>
              <a:gd name="connsiteY4" fmla="*/ 1 h 10000"/>
              <a:gd name="connsiteX5" fmla="*/ 62 w 10000"/>
              <a:gd name="connsiteY5" fmla="*/ 2685 h 10000"/>
              <a:gd name="connsiteX6" fmla="*/ 2590 w 10000"/>
              <a:gd name="connsiteY6" fmla="*/ 5983 h 10000"/>
              <a:gd name="connsiteX7" fmla="*/ 4692 w 10000"/>
              <a:gd name="connsiteY7" fmla="*/ 9530 h 10000"/>
              <a:gd name="connsiteX8" fmla="*/ 5459 w 10000"/>
              <a:gd name="connsiteY8" fmla="*/ 9693 h 10000"/>
              <a:gd name="connsiteX9" fmla="*/ 6965 w 10000"/>
              <a:gd name="connsiteY9" fmla="*/ 6890 h 10000"/>
              <a:gd name="connsiteX10" fmla="*/ 9961 w 10000"/>
              <a:gd name="connsiteY10" fmla="*/ 4798 h 10000"/>
              <a:gd name="connsiteX11" fmla="*/ 9412 w 10000"/>
              <a:gd name="connsiteY11" fmla="*/ 1895 h 10000"/>
              <a:gd name="connsiteX0" fmla="*/ 9412 w 10000"/>
              <a:gd name="connsiteY0" fmla="*/ 1895 h 9538"/>
              <a:gd name="connsiteX1" fmla="*/ 7616 w 10000"/>
              <a:gd name="connsiteY1" fmla="*/ 3915 h 9538"/>
              <a:gd name="connsiteX2" fmla="*/ 4730 w 10000"/>
              <a:gd name="connsiteY2" fmla="*/ 4607 h 9538"/>
              <a:gd name="connsiteX3" fmla="*/ 2075 w 10000"/>
              <a:gd name="connsiteY3" fmla="*/ 2650 h 9538"/>
              <a:gd name="connsiteX4" fmla="*/ 607 w 10000"/>
              <a:gd name="connsiteY4" fmla="*/ 1 h 9538"/>
              <a:gd name="connsiteX5" fmla="*/ 62 w 10000"/>
              <a:gd name="connsiteY5" fmla="*/ 2685 h 9538"/>
              <a:gd name="connsiteX6" fmla="*/ 2590 w 10000"/>
              <a:gd name="connsiteY6" fmla="*/ 5983 h 9538"/>
              <a:gd name="connsiteX7" fmla="*/ 4692 w 10000"/>
              <a:gd name="connsiteY7" fmla="*/ 9530 h 9538"/>
              <a:gd name="connsiteX8" fmla="*/ 6965 w 10000"/>
              <a:gd name="connsiteY8" fmla="*/ 6890 h 9538"/>
              <a:gd name="connsiteX9" fmla="*/ 9961 w 10000"/>
              <a:gd name="connsiteY9" fmla="*/ 4798 h 9538"/>
              <a:gd name="connsiteX10" fmla="*/ 9412 w 10000"/>
              <a:gd name="connsiteY10" fmla="*/ 1895 h 9538"/>
              <a:gd name="connsiteX0" fmla="*/ 9412 w 10000"/>
              <a:gd name="connsiteY0" fmla="*/ 1987 h 7276"/>
              <a:gd name="connsiteX1" fmla="*/ 7616 w 10000"/>
              <a:gd name="connsiteY1" fmla="*/ 4105 h 7276"/>
              <a:gd name="connsiteX2" fmla="*/ 4730 w 10000"/>
              <a:gd name="connsiteY2" fmla="*/ 4830 h 7276"/>
              <a:gd name="connsiteX3" fmla="*/ 2075 w 10000"/>
              <a:gd name="connsiteY3" fmla="*/ 2778 h 7276"/>
              <a:gd name="connsiteX4" fmla="*/ 607 w 10000"/>
              <a:gd name="connsiteY4" fmla="*/ 1 h 7276"/>
              <a:gd name="connsiteX5" fmla="*/ 62 w 10000"/>
              <a:gd name="connsiteY5" fmla="*/ 2815 h 7276"/>
              <a:gd name="connsiteX6" fmla="*/ 2590 w 10000"/>
              <a:gd name="connsiteY6" fmla="*/ 6273 h 7276"/>
              <a:gd name="connsiteX7" fmla="*/ 6965 w 10000"/>
              <a:gd name="connsiteY7" fmla="*/ 7224 h 7276"/>
              <a:gd name="connsiteX8" fmla="*/ 9961 w 10000"/>
              <a:gd name="connsiteY8" fmla="*/ 5030 h 7276"/>
              <a:gd name="connsiteX9" fmla="*/ 9412 w 10000"/>
              <a:gd name="connsiteY9" fmla="*/ 1987 h 7276"/>
              <a:gd name="connsiteX0" fmla="*/ 9396 w 9984"/>
              <a:gd name="connsiteY0" fmla="*/ 2936 h 10205"/>
              <a:gd name="connsiteX1" fmla="*/ 7600 w 9984"/>
              <a:gd name="connsiteY1" fmla="*/ 5847 h 10205"/>
              <a:gd name="connsiteX2" fmla="*/ 4714 w 9984"/>
              <a:gd name="connsiteY2" fmla="*/ 6843 h 10205"/>
              <a:gd name="connsiteX3" fmla="*/ 2059 w 9984"/>
              <a:gd name="connsiteY3" fmla="*/ 4023 h 10205"/>
              <a:gd name="connsiteX4" fmla="*/ 812 w 9984"/>
              <a:gd name="connsiteY4" fmla="*/ 0 h 10205"/>
              <a:gd name="connsiteX5" fmla="*/ 46 w 9984"/>
              <a:gd name="connsiteY5" fmla="*/ 4074 h 10205"/>
              <a:gd name="connsiteX6" fmla="*/ 2574 w 9984"/>
              <a:gd name="connsiteY6" fmla="*/ 8826 h 10205"/>
              <a:gd name="connsiteX7" fmla="*/ 6949 w 9984"/>
              <a:gd name="connsiteY7" fmla="*/ 10134 h 10205"/>
              <a:gd name="connsiteX8" fmla="*/ 9945 w 9984"/>
              <a:gd name="connsiteY8" fmla="*/ 7118 h 10205"/>
              <a:gd name="connsiteX9" fmla="*/ 9396 w 9984"/>
              <a:gd name="connsiteY9" fmla="*/ 2936 h 10205"/>
              <a:gd name="connsiteX0" fmla="*/ 9247 w 9836"/>
              <a:gd name="connsiteY0" fmla="*/ 2888 h 10020"/>
              <a:gd name="connsiteX1" fmla="*/ 7448 w 9836"/>
              <a:gd name="connsiteY1" fmla="*/ 5741 h 10020"/>
              <a:gd name="connsiteX2" fmla="*/ 4558 w 9836"/>
              <a:gd name="connsiteY2" fmla="*/ 6717 h 10020"/>
              <a:gd name="connsiteX3" fmla="*/ 1898 w 9836"/>
              <a:gd name="connsiteY3" fmla="*/ 3953 h 10020"/>
              <a:gd name="connsiteX4" fmla="*/ 649 w 9836"/>
              <a:gd name="connsiteY4" fmla="*/ 11 h 10020"/>
              <a:gd name="connsiteX5" fmla="*/ 56 w 9836"/>
              <a:gd name="connsiteY5" fmla="*/ 3357 h 10020"/>
              <a:gd name="connsiteX6" fmla="*/ 2414 w 9836"/>
              <a:gd name="connsiteY6" fmla="*/ 8660 h 10020"/>
              <a:gd name="connsiteX7" fmla="*/ 6796 w 9836"/>
              <a:gd name="connsiteY7" fmla="*/ 9941 h 10020"/>
              <a:gd name="connsiteX8" fmla="*/ 9797 w 9836"/>
              <a:gd name="connsiteY8" fmla="*/ 6986 h 10020"/>
              <a:gd name="connsiteX9" fmla="*/ 9247 w 9836"/>
              <a:gd name="connsiteY9" fmla="*/ 2888 h 10020"/>
              <a:gd name="connsiteX0" fmla="*/ 9401 w 9905"/>
              <a:gd name="connsiteY0" fmla="*/ 2882 h 10000"/>
              <a:gd name="connsiteX1" fmla="*/ 7572 w 9905"/>
              <a:gd name="connsiteY1" fmla="*/ 5730 h 10000"/>
              <a:gd name="connsiteX2" fmla="*/ 4634 w 9905"/>
              <a:gd name="connsiteY2" fmla="*/ 6704 h 10000"/>
              <a:gd name="connsiteX3" fmla="*/ 1930 w 9905"/>
              <a:gd name="connsiteY3" fmla="*/ 3945 h 10000"/>
              <a:gd name="connsiteX4" fmla="*/ 660 w 9905"/>
              <a:gd name="connsiteY4" fmla="*/ 11 h 10000"/>
              <a:gd name="connsiteX5" fmla="*/ 57 w 9905"/>
              <a:gd name="connsiteY5" fmla="*/ 3350 h 10000"/>
              <a:gd name="connsiteX6" fmla="*/ 2454 w 9905"/>
              <a:gd name="connsiteY6" fmla="*/ 8643 h 10000"/>
              <a:gd name="connsiteX7" fmla="*/ 6909 w 9905"/>
              <a:gd name="connsiteY7" fmla="*/ 9921 h 10000"/>
              <a:gd name="connsiteX8" fmla="*/ 9793 w 9905"/>
              <a:gd name="connsiteY8" fmla="*/ 6534 h 10000"/>
              <a:gd name="connsiteX9" fmla="*/ 9401 w 9905"/>
              <a:gd name="connsiteY9" fmla="*/ 2882 h 10000"/>
              <a:gd name="connsiteX0" fmla="*/ 9598 w 10060"/>
              <a:gd name="connsiteY0" fmla="*/ 2368 h 10000"/>
              <a:gd name="connsiteX1" fmla="*/ 7645 w 10060"/>
              <a:gd name="connsiteY1" fmla="*/ 5730 h 10000"/>
              <a:gd name="connsiteX2" fmla="*/ 4678 w 10060"/>
              <a:gd name="connsiteY2" fmla="*/ 6704 h 10000"/>
              <a:gd name="connsiteX3" fmla="*/ 1949 w 10060"/>
              <a:gd name="connsiteY3" fmla="*/ 3945 h 10000"/>
              <a:gd name="connsiteX4" fmla="*/ 666 w 10060"/>
              <a:gd name="connsiteY4" fmla="*/ 11 h 10000"/>
              <a:gd name="connsiteX5" fmla="*/ 58 w 10060"/>
              <a:gd name="connsiteY5" fmla="*/ 3350 h 10000"/>
              <a:gd name="connsiteX6" fmla="*/ 2478 w 10060"/>
              <a:gd name="connsiteY6" fmla="*/ 8643 h 10000"/>
              <a:gd name="connsiteX7" fmla="*/ 6975 w 10060"/>
              <a:gd name="connsiteY7" fmla="*/ 9921 h 10000"/>
              <a:gd name="connsiteX8" fmla="*/ 9887 w 10060"/>
              <a:gd name="connsiteY8" fmla="*/ 6534 h 10000"/>
              <a:gd name="connsiteX9" fmla="*/ 9598 w 10060"/>
              <a:gd name="connsiteY9" fmla="*/ 2368 h 10000"/>
              <a:gd name="connsiteX0" fmla="*/ 9598 w 10202"/>
              <a:gd name="connsiteY0" fmla="*/ 2368 h 10000"/>
              <a:gd name="connsiteX1" fmla="*/ 7645 w 10202"/>
              <a:gd name="connsiteY1" fmla="*/ 573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02"/>
              <a:gd name="connsiteY0" fmla="*/ 2368 h 10000"/>
              <a:gd name="connsiteX1" fmla="*/ 7645 w 10202"/>
              <a:gd name="connsiteY1" fmla="*/ 573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02"/>
              <a:gd name="connsiteY0" fmla="*/ 2368 h 10000"/>
              <a:gd name="connsiteX1" fmla="*/ 8375 w 10202"/>
              <a:gd name="connsiteY1" fmla="*/ 557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17" h="10000">
                <a:moveTo>
                  <a:pt x="9598" y="2368"/>
                </a:moveTo>
                <a:cubicBezTo>
                  <a:pt x="9213" y="2397"/>
                  <a:pt x="8849" y="4272"/>
                  <a:pt x="8375" y="5570"/>
                </a:cubicBezTo>
                <a:cubicBezTo>
                  <a:pt x="7570" y="6701"/>
                  <a:pt x="5749" y="6975"/>
                  <a:pt x="4678" y="6704"/>
                </a:cubicBezTo>
                <a:cubicBezTo>
                  <a:pt x="3607" y="6433"/>
                  <a:pt x="2334" y="4703"/>
                  <a:pt x="1949" y="3945"/>
                </a:cubicBezTo>
                <a:cubicBezTo>
                  <a:pt x="1564" y="3187"/>
                  <a:pt x="981" y="110"/>
                  <a:pt x="666" y="11"/>
                </a:cubicBezTo>
                <a:cubicBezTo>
                  <a:pt x="351" y="-88"/>
                  <a:pt x="-174" y="421"/>
                  <a:pt x="58" y="3350"/>
                </a:cubicBezTo>
                <a:cubicBezTo>
                  <a:pt x="270" y="5749"/>
                  <a:pt x="1326" y="7548"/>
                  <a:pt x="2478" y="8643"/>
                </a:cubicBezTo>
                <a:cubicBezTo>
                  <a:pt x="3630" y="9738"/>
                  <a:pt x="5713" y="10200"/>
                  <a:pt x="6975" y="9921"/>
                </a:cubicBezTo>
                <a:cubicBezTo>
                  <a:pt x="10032" y="9787"/>
                  <a:pt x="10065" y="6174"/>
                  <a:pt x="10184" y="4928"/>
                </a:cubicBezTo>
                <a:cubicBezTo>
                  <a:pt x="10184" y="4796"/>
                  <a:pt x="10429" y="2351"/>
                  <a:pt x="9598" y="2368"/>
                </a:cubicBezTo>
                <a:close/>
              </a:path>
            </a:pathLst>
          </a:custGeom>
          <a:solidFill>
            <a:schemeClr val="bg1"/>
          </a:solidFill>
          <a:ln>
            <a:noFill/>
          </a:ln>
        </p:spPr>
        <p:txBody>
          <a:bodyPr vert="horz" wrap="square" lIns="100584" tIns="50292" rIns="100584" bIns="5029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980" b="0" i="0" u="none" strike="noStrike" kern="0" cap="none" spc="0" normalizeH="0" baseline="0" noProof="0">
              <a:ln>
                <a:noFill/>
              </a:ln>
              <a:solidFill>
                <a:prstClr val="black"/>
              </a:solidFill>
              <a:effectLst/>
              <a:uLnTx/>
              <a:uFillTx/>
              <a:latin typeface="Arial" charset="0"/>
              <a:ea typeface="+mn-ea"/>
              <a:cs typeface="+mn-cs"/>
            </a:endParaRPr>
          </a:p>
        </p:txBody>
      </p:sp>
      <p:sp>
        <p:nvSpPr>
          <p:cNvPr id="98" name="Freeform 17">
            <a:extLst>
              <a:ext uri="{FF2B5EF4-FFF2-40B4-BE49-F238E27FC236}">
                <a16:creationId xmlns:a16="http://schemas.microsoft.com/office/drawing/2014/main" xmlns="" id="{60DAA980-F257-4586-9DDE-539DC49B6206}"/>
              </a:ext>
            </a:extLst>
          </p:cNvPr>
          <p:cNvSpPr>
            <a:spLocks/>
          </p:cNvSpPr>
          <p:nvPr/>
        </p:nvSpPr>
        <p:spPr bwMode="auto">
          <a:xfrm rot="16200000">
            <a:off x="8936190" y="4038461"/>
            <a:ext cx="1445434" cy="262716"/>
          </a:xfrm>
          <a:custGeom>
            <a:avLst/>
            <a:gdLst>
              <a:gd name="T0" fmla="*/ 149 w 173"/>
              <a:gd name="T1" fmla="*/ 2 h 106"/>
              <a:gd name="T2" fmla="*/ 127 w 173"/>
              <a:gd name="T3" fmla="*/ 13 h 106"/>
              <a:gd name="T4" fmla="*/ 87 w 173"/>
              <a:gd name="T5" fmla="*/ 36 h 106"/>
              <a:gd name="T6" fmla="*/ 47 w 173"/>
              <a:gd name="T7" fmla="*/ 13 h 106"/>
              <a:gd name="T8" fmla="*/ 24 w 173"/>
              <a:gd name="T9" fmla="*/ 2 h 106"/>
              <a:gd name="T10" fmla="*/ 8 w 173"/>
              <a:gd name="T11" fmla="*/ 41 h 106"/>
              <a:gd name="T12" fmla="*/ 84 w 173"/>
              <a:gd name="T13" fmla="*/ 106 h 106"/>
              <a:gd name="T14" fmla="*/ 84 w 173"/>
              <a:gd name="T15" fmla="*/ 106 h 106"/>
              <a:gd name="T16" fmla="*/ 87 w 173"/>
              <a:gd name="T17" fmla="*/ 106 h 106"/>
              <a:gd name="T18" fmla="*/ 89 w 173"/>
              <a:gd name="T19" fmla="*/ 106 h 106"/>
              <a:gd name="T20" fmla="*/ 89 w 173"/>
              <a:gd name="T21" fmla="*/ 106 h 106"/>
              <a:gd name="T22" fmla="*/ 166 w 173"/>
              <a:gd name="T23" fmla="*/ 41 h 106"/>
              <a:gd name="T24" fmla="*/ 149 w 173"/>
              <a:gd name="T25" fmla="*/ 2 h 106"/>
              <a:gd name="connsiteX0" fmla="*/ 8250 w 9287"/>
              <a:gd name="connsiteY0" fmla="*/ 23 h 9834"/>
              <a:gd name="connsiteX1" fmla="*/ 6978 w 9287"/>
              <a:gd name="connsiteY1" fmla="*/ 1060 h 9834"/>
              <a:gd name="connsiteX2" fmla="*/ 4577 w 9287"/>
              <a:gd name="connsiteY2" fmla="*/ 4967 h 9834"/>
              <a:gd name="connsiteX3" fmla="*/ 2354 w 9287"/>
              <a:gd name="connsiteY3" fmla="*/ 1060 h 9834"/>
              <a:gd name="connsiteX4" fmla="*/ 1024 w 9287"/>
              <a:gd name="connsiteY4" fmla="*/ 23 h 9834"/>
              <a:gd name="connsiteX5" fmla="*/ 99 w 9287"/>
              <a:gd name="connsiteY5" fmla="*/ 3702 h 9834"/>
              <a:gd name="connsiteX6" fmla="*/ 4492 w 9287"/>
              <a:gd name="connsiteY6" fmla="*/ 9834 h 9834"/>
              <a:gd name="connsiteX7" fmla="*/ 4492 w 9287"/>
              <a:gd name="connsiteY7" fmla="*/ 9834 h 9834"/>
              <a:gd name="connsiteX8" fmla="*/ 4666 w 9287"/>
              <a:gd name="connsiteY8" fmla="*/ 9834 h 9834"/>
              <a:gd name="connsiteX9" fmla="*/ 4782 w 9287"/>
              <a:gd name="connsiteY9" fmla="*/ 9834 h 9834"/>
              <a:gd name="connsiteX10" fmla="*/ 4782 w 9287"/>
              <a:gd name="connsiteY10" fmla="*/ 9834 h 9834"/>
              <a:gd name="connsiteX11" fmla="*/ 9232 w 9287"/>
              <a:gd name="connsiteY11" fmla="*/ 3702 h 9834"/>
              <a:gd name="connsiteX12" fmla="*/ 8250 w 9287"/>
              <a:gd name="connsiteY12" fmla="*/ 23 h 9834"/>
              <a:gd name="connsiteX0" fmla="*/ 8883 w 10000"/>
              <a:gd name="connsiteY0" fmla="*/ 23 h 10000"/>
              <a:gd name="connsiteX1" fmla="*/ 7514 w 10000"/>
              <a:gd name="connsiteY1" fmla="*/ 1078 h 10000"/>
              <a:gd name="connsiteX2" fmla="*/ 4928 w 10000"/>
              <a:gd name="connsiteY2" fmla="*/ 5051 h 10000"/>
              <a:gd name="connsiteX3" fmla="*/ 2535 w 10000"/>
              <a:gd name="connsiteY3" fmla="*/ 1078 h 10000"/>
              <a:gd name="connsiteX4" fmla="*/ 1103 w 10000"/>
              <a:gd name="connsiteY4" fmla="*/ 23 h 10000"/>
              <a:gd name="connsiteX5" fmla="*/ 107 w 10000"/>
              <a:gd name="connsiteY5" fmla="*/ 3764 h 10000"/>
              <a:gd name="connsiteX6" fmla="*/ 4837 w 10000"/>
              <a:gd name="connsiteY6" fmla="*/ 10000 h 10000"/>
              <a:gd name="connsiteX7" fmla="*/ 4837 w 10000"/>
              <a:gd name="connsiteY7" fmla="*/ 10000 h 10000"/>
              <a:gd name="connsiteX8" fmla="*/ 5024 w 10000"/>
              <a:gd name="connsiteY8" fmla="*/ 10000 h 10000"/>
              <a:gd name="connsiteX9" fmla="*/ 5149 w 10000"/>
              <a:gd name="connsiteY9" fmla="*/ 10000 h 10000"/>
              <a:gd name="connsiteX10" fmla="*/ 5149 w 10000"/>
              <a:gd name="connsiteY10" fmla="*/ 10000 h 10000"/>
              <a:gd name="connsiteX11" fmla="*/ 9941 w 10000"/>
              <a:gd name="connsiteY11" fmla="*/ 3764 h 10000"/>
              <a:gd name="connsiteX12" fmla="*/ 8883 w 10000"/>
              <a:gd name="connsiteY12" fmla="*/ 23 h 10000"/>
              <a:gd name="connsiteX0" fmla="*/ 8849 w 9966"/>
              <a:gd name="connsiteY0" fmla="*/ 4326 h 14303"/>
              <a:gd name="connsiteX1" fmla="*/ 7480 w 9966"/>
              <a:gd name="connsiteY1" fmla="*/ 5381 h 14303"/>
              <a:gd name="connsiteX2" fmla="*/ 4894 w 9966"/>
              <a:gd name="connsiteY2" fmla="*/ 9354 h 14303"/>
              <a:gd name="connsiteX3" fmla="*/ 2501 w 9966"/>
              <a:gd name="connsiteY3" fmla="*/ 5381 h 14303"/>
              <a:gd name="connsiteX4" fmla="*/ 1180 w 9966"/>
              <a:gd name="connsiteY4" fmla="*/ 5 h 14303"/>
              <a:gd name="connsiteX5" fmla="*/ 73 w 9966"/>
              <a:gd name="connsiteY5" fmla="*/ 8067 h 14303"/>
              <a:gd name="connsiteX6" fmla="*/ 4803 w 9966"/>
              <a:gd name="connsiteY6" fmla="*/ 14303 h 14303"/>
              <a:gd name="connsiteX7" fmla="*/ 4803 w 9966"/>
              <a:gd name="connsiteY7" fmla="*/ 14303 h 14303"/>
              <a:gd name="connsiteX8" fmla="*/ 4990 w 9966"/>
              <a:gd name="connsiteY8" fmla="*/ 14303 h 14303"/>
              <a:gd name="connsiteX9" fmla="*/ 5115 w 9966"/>
              <a:gd name="connsiteY9" fmla="*/ 14303 h 14303"/>
              <a:gd name="connsiteX10" fmla="*/ 5115 w 9966"/>
              <a:gd name="connsiteY10" fmla="*/ 14303 h 14303"/>
              <a:gd name="connsiteX11" fmla="*/ 9907 w 9966"/>
              <a:gd name="connsiteY11" fmla="*/ 8067 h 14303"/>
              <a:gd name="connsiteX12" fmla="*/ 8849 w 9966"/>
              <a:gd name="connsiteY12" fmla="*/ 4326 h 14303"/>
              <a:gd name="connsiteX0" fmla="*/ 8198 w 9319"/>
              <a:gd name="connsiteY0" fmla="*/ 3023 h 9998"/>
              <a:gd name="connsiteX1" fmla="*/ 6825 w 9319"/>
              <a:gd name="connsiteY1" fmla="*/ 3760 h 9998"/>
              <a:gd name="connsiteX2" fmla="*/ 4230 w 9319"/>
              <a:gd name="connsiteY2" fmla="*/ 6538 h 9998"/>
              <a:gd name="connsiteX3" fmla="*/ 1829 w 9319"/>
              <a:gd name="connsiteY3" fmla="*/ 3760 h 9998"/>
              <a:gd name="connsiteX4" fmla="*/ 503 w 9319"/>
              <a:gd name="connsiteY4" fmla="*/ 1 h 9998"/>
              <a:gd name="connsiteX5" fmla="*/ 10 w 9319"/>
              <a:gd name="connsiteY5" fmla="*/ 3810 h 9998"/>
              <a:gd name="connsiteX6" fmla="*/ 4138 w 9319"/>
              <a:gd name="connsiteY6" fmla="*/ 9998 h 9998"/>
              <a:gd name="connsiteX7" fmla="*/ 4138 w 9319"/>
              <a:gd name="connsiteY7" fmla="*/ 9998 h 9998"/>
              <a:gd name="connsiteX8" fmla="*/ 4326 w 9319"/>
              <a:gd name="connsiteY8" fmla="*/ 9998 h 9998"/>
              <a:gd name="connsiteX9" fmla="*/ 4451 w 9319"/>
              <a:gd name="connsiteY9" fmla="*/ 9998 h 9998"/>
              <a:gd name="connsiteX10" fmla="*/ 4451 w 9319"/>
              <a:gd name="connsiteY10" fmla="*/ 9998 h 9998"/>
              <a:gd name="connsiteX11" fmla="*/ 9260 w 9319"/>
              <a:gd name="connsiteY11" fmla="*/ 5638 h 9998"/>
              <a:gd name="connsiteX12" fmla="*/ 8198 w 9319"/>
              <a:gd name="connsiteY12" fmla="*/ 3023 h 9998"/>
              <a:gd name="connsiteX0" fmla="*/ 8846 w 10049"/>
              <a:gd name="connsiteY0" fmla="*/ 3024 h 10000"/>
              <a:gd name="connsiteX1" fmla="*/ 7373 w 10049"/>
              <a:gd name="connsiteY1" fmla="*/ 3761 h 10000"/>
              <a:gd name="connsiteX2" fmla="*/ 4588 w 10049"/>
              <a:gd name="connsiteY2" fmla="*/ 6539 h 10000"/>
              <a:gd name="connsiteX3" fmla="*/ 2012 w 10049"/>
              <a:gd name="connsiteY3" fmla="*/ 3761 h 10000"/>
              <a:gd name="connsiteX4" fmla="*/ 589 w 10049"/>
              <a:gd name="connsiteY4" fmla="*/ 1 h 10000"/>
              <a:gd name="connsiteX5" fmla="*/ 60 w 10049"/>
              <a:gd name="connsiteY5" fmla="*/ 3811 h 10000"/>
              <a:gd name="connsiteX6" fmla="*/ 4489 w 10049"/>
              <a:gd name="connsiteY6" fmla="*/ 10000 h 10000"/>
              <a:gd name="connsiteX7" fmla="*/ 4489 w 10049"/>
              <a:gd name="connsiteY7" fmla="*/ 10000 h 10000"/>
              <a:gd name="connsiteX8" fmla="*/ 4691 w 10049"/>
              <a:gd name="connsiteY8" fmla="*/ 10000 h 10000"/>
              <a:gd name="connsiteX9" fmla="*/ 4825 w 10049"/>
              <a:gd name="connsiteY9" fmla="*/ 10000 h 10000"/>
              <a:gd name="connsiteX10" fmla="*/ 4825 w 10049"/>
              <a:gd name="connsiteY10" fmla="*/ 10000 h 10000"/>
              <a:gd name="connsiteX11" fmla="*/ 9986 w 10049"/>
              <a:gd name="connsiteY11" fmla="*/ 5639 h 10000"/>
              <a:gd name="connsiteX12" fmla="*/ 8846 w 10049"/>
              <a:gd name="connsiteY12" fmla="*/ 3024 h 10000"/>
              <a:gd name="connsiteX0" fmla="*/ 8846 w 10049"/>
              <a:gd name="connsiteY0" fmla="*/ 3024 h 13526"/>
              <a:gd name="connsiteX1" fmla="*/ 7373 w 10049"/>
              <a:gd name="connsiteY1" fmla="*/ 3761 h 13526"/>
              <a:gd name="connsiteX2" fmla="*/ 4588 w 10049"/>
              <a:gd name="connsiteY2" fmla="*/ 6539 h 13526"/>
              <a:gd name="connsiteX3" fmla="*/ 2012 w 10049"/>
              <a:gd name="connsiteY3" fmla="*/ 3761 h 13526"/>
              <a:gd name="connsiteX4" fmla="*/ 589 w 10049"/>
              <a:gd name="connsiteY4" fmla="*/ 1 h 13526"/>
              <a:gd name="connsiteX5" fmla="*/ 60 w 10049"/>
              <a:gd name="connsiteY5" fmla="*/ 3811 h 13526"/>
              <a:gd name="connsiteX6" fmla="*/ 4489 w 10049"/>
              <a:gd name="connsiteY6" fmla="*/ 10000 h 13526"/>
              <a:gd name="connsiteX7" fmla="*/ 4551 w 10049"/>
              <a:gd name="connsiteY7" fmla="*/ 13526 h 13526"/>
              <a:gd name="connsiteX8" fmla="*/ 4691 w 10049"/>
              <a:gd name="connsiteY8" fmla="*/ 10000 h 13526"/>
              <a:gd name="connsiteX9" fmla="*/ 4825 w 10049"/>
              <a:gd name="connsiteY9" fmla="*/ 10000 h 13526"/>
              <a:gd name="connsiteX10" fmla="*/ 4825 w 10049"/>
              <a:gd name="connsiteY10" fmla="*/ 10000 h 13526"/>
              <a:gd name="connsiteX11" fmla="*/ 9986 w 10049"/>
              <a:gd name="connsiteY11" fmla="*/ 5639 h 13526"/>
              <a:gd name="connsiteX12" fmla="*/ 8846 w 10049"/>
              <a:gd name="connsiteY12" fmla="*/ 3024 h 13526"/>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3540"/>
              <a:gd name="connsiteX1" fmla="*/ 7373 w 10049"/>
              <a:gd name="connsiteY1" fmla="*/ 3761 h 13540"/>
              <a:gd name="connsiteX2" fmla="*/ 4588 w 10049"/>
              <a:gd name="connsiteY2" fmla="*/ 6539 h 13540"/>
              <a:gd name="connsiteX3" fmla="*/ 2012 w 10049"/>
              <a:gd name="connsiteY3" fmla="*/ 3761 h 13540"/>
              <a:gd name="connsiteX4" fmla="*/ 589 w 10049"/>
              <a:gd name="connsiteY4" fmla="*/ 1 h 13540"/>
              <a:gd name="connsiteX5" fmla="*/ 60 w 10049"/>
              <a:gd name="connsiteY5" fmla="*/ 3811 h 13540"/>
              <a:gd name="connsiteX6" fmla="*/ 2511 w 10049"/>
              <a:gd name="connsiteY6" fmla="*/ 8491 h 13540"/>
              <a:gd name="connsiteX7" fmla="*/ 4551 w 10049"/>
              <a:gd name="connsiteY7" fmla="*/ 13526 h 13540"/>
              <a:gd name="connsiteX8" fmla="*/ 4691 w 10049"/>
              <a:gd name="connsiteY8" fmla="*/ 10000 h 13540"/>
              <a:gd name="connsiteX9" fmla="*/ 4825 w 10049"/>
              <a:gd name="connsiteY9" fmla="*/ 10000 h 13540"/>
              <a:gd name="connsiteX10" fmla="*/ 4825 w 10049"/>
              <a:gd name="connsiteY10" fmla="*/ 10000 h 13540"/>
              <a:gd name="connsiteX11" fmla="*/ 9986 w 10049"/>
              <a:gd name="connsiteY11" fmla="*/ 5639 h 13540"/>
              <a:gd name="connsiteX12" fmla="*/ 8846 w 10049"/>
              <a:gd name="connsiteY12" fmla="*/ 3024 h 13540"/>
              <a:gd name="connsiteX0" fmla="*/ 8846 w 10049"/>
              <a:gd name="connsiteY0" fmla="*/ 3024 h 14193"/>
              <a:gd name="connsiteX1" fmla="*/ 7373 w 10049"/>
              <a:gd name="connsiteY1" fmla="*/ 3761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4825 w 10049"/>
              <a:gd name="connsiteY10" fmla="*/ 10000 h 14193"/>
              <a:gd name="connsiteX11" fmla="*/ 9986 w 10049"/>
              <a:gd name="connsiteY11" fmla="*/ 5639 h 14193"/>
              <a:gd name="connsiteX12" fmla="*/ 8846 w 10049"/>
              <a:gd name="connsiteY12" fmla="*/ 3024 h 14193"/>
              <a:gd name="connsiteX0" fmla="*/ 8846 w 10049"/>
              <a:gd name="connsiteY0" fmla="*/ 3024 h 14193"/>
              <a:gd name="connsiteX1" fmla="*/ 7373 w 10049"/>
              <a:gd name="connsiteY1" fmla="*/ 3761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6755 w 10049"/>
              <a:gd name="connsiteY10" fmla="*/ 9779 h 14193"/>
              <a:gd name="connsiteX11" fmla="*/ 9986 w 10049"/>
              <a:gd name="connsiteY11" fmla="*/ 5639 h 14193"/>
              <a:gd name="connsiteX12" fmla="*/ 8846 w 10049"/>
              <a:gd name="connsiteY12" fmla="*/ 3024 h 14193"/>
              <a:gd name="connsiteX0" fmla="*/ 8846 w 10049"/>
              <a:gd name="connsiteY0" fmla="*/ 3024 h 14193"/>
              <a:gd name="connsiteX1" fmla="*/ 7387 w 10049"/>
              <a:gd name="connsiteY1" fmla="*/ 5557 h 14193"/>
              <a:gd name="connsiteX2" fmla="*/ 4588 w 10049"/>
              <a:gd name="connsiteY2" fmla="*/ 6539 h 14193"/>
              <a:gd name="connsiteX3" fmla="*/ 2012 w 10049"/>
              <a:gd name="connsiteY3" fmla="*/ 3761 h 14193"/>
              <a:gd name="connsiteX4" fmla="*/ 589 w 10049"/>
              <a:gd name="connsiteY4" fmla="*/ 1 h 14193"/>
              <a:gd name="connsiteX5" fmla="*/ 60 w 10049"/>
              <a:gd name="connsiteY5" fmla="*/ 3811 h 14193"/>
              <a:gd name="connsiteX6" fmla="*/ 2511 w 10049"/>
              <a:gd name="connsiteY6" fmla="*/ 8491 h 14193"/>
              <a:gd name="connsiteX7" fmla="*/ 4551 w 10049"/>
              <a:gd name="connsiteY7" fmla="*/ 13526 h 14193"/>
              <a:gd name="connsiteX8" fmla="*/ 5295 w 10049"/>
              <a:gd name="connsiteY8" fmla="*/ 13757 h 14193"/>
              <a:gd name="connsiteX9" fmla="*/ 4825 w 10049"/>
              <a:gd name="connsiteY9" fmla="*/ 10000 h 14193"/>
              <a:gd name="connsiteX10" fmla="*/ 6755 w 10049"/>
              <a:gd name="connsiteY10" fmla="*/ 9779 h 14193"/>
              <a:gd name="connsiteX11" fmla="*/ 9986 w 10049"/>
              <a:gd name="connsiteY11" fmla="*/ 5639 h 14193"/>
              <a:gd name="connsiteX12" fmla="*/ 8846 w 10049"/>
              <a:gd name="connsiteY12" fmla="*/ 3024 h 14193"/>
              <a:gd name="connsiteX0" fmla="*/ 9128 w 10161"/>
              <a:gd name="connsiteY0" fmla="*/ 2690 h 14193"/>
              <a:gd name="connsiteX1" fmla="*/ 7387 w 10161"/>
              <a:gd name="connsiteY1" fmla="*/ 5557 h 14193"/>
              <a:gd name="connsiteX2" fmla="*/ 4588 w 10161"/>
              <a:gd name="connsiteY2" fmla="*/ 6539 h 14193"/>
              <a:gd name="connsiteX3" fmla="*/ 2012 w 10161"/>
              <a:gd name="connsiteY3" fmla="*/ 3761 h 14193"/>
              <a:gd name="connsiteX4" fmla="*/ 589 w 10161"/>
              <a:gd name="connsiteY4" fmla="*/ 1 h 14193"/>
              <a:gd name="connsiteX5" fmla="*/ 60 w 10161"/>
              <a:gd name="connsiteY5" fmla="*/ 3811 h 14193"/>
              <a:gd name="connsiteX6" fmla="*/ 2511 w 10161"/>
              <a:gd name="connsiteY6" fmla="*/ 8491 h 14193"/>
              <a:gd name="connsiteX7" fmla="*/ 4551 w 10161"/>
              <a:gd name="connsiteY7" fmla="*/ 13526 h 14193"/>
              <a:gd name="connsiteX8" fmla="*/ 5295 w 10161"/>
              <a:gd name="connsiteY8" fmla="*/ 13757 h 14193"/>
              <a:gd name="connsiteX9" fmla="*/ 4825 w 10161"/>
              <a:gd name="connsiteY9" fmla="*/ 10000 h 14193"/>
              <a:gd name="connsiteX10" fmla="*/ 6755 w 10161"/>
              <a:gd name="connsiteY10" fmla="*/ 9779 h 14193"/>
              <a:gd name="connsiteX11" fmla="*/ 9986 w 10161"/>
              <a:gd name="connsiteY11" fmla="*/ 5639 h 14193"/>
              <a:gd name="connsiteX12" fmla="*/ 9128 w 10161"/>
              <a:gd name="connsiteY12" fmla="*/ 2690 h 14193"/>
              <a:gd name="connsiteX0" fmla="*/ 9128 w 10161"/>
              <a:gd name="connsiteY0" fmla="*/ 2690 h 14193"/>
              <a:gd name="connsiteX1" fmla="*/ 7387 w 10161"/>
              <a:gd name="connsiteY1" fmla="*/ 5557 h 14193"/>
              <a:gd name="connsiteX2" fmla="*/ 4588 w 10161"/>
              <a:gd name="connsiteY2" fmla="*/ 6539 h 14193"/>
              <a:gd name="connsiteX3" fmla="*/ 2012 w 10161"/>
              <a:gd name="connsiteY3" fmla="*/ 3761 h 14193"/>
              <a:gd name="connsiteX4" fmla="*/ 589 w 10161"/>
              <a:gd name="connsiteY4" fmla="*/ 1 h 14193"/>
              <a:gd name="connsiteX5" fmla="*/ 60 w 10161"/>
              <a:gd name="connsiteY5" fmla="*/ 3811 h 14193"/>
              <a:gd name="connsiteX6" fmla="*/ 2511 w 10161"/>
              <a:gd name="connsiteY6" fmla="*/ 8491 h 14193"/>
              <a:gd name="connsiteX7" fmla="*/ 4551 w 10161"/>
              <a:gd name="connsiteY7" fmla="*/ 13526 h 14193"/>
              <a:gd name="connsiteX8" fmla="*/ 5295 w 10161"/>
              <a:gd name="connsiteY8" fmla="*/ 13757 h 14193"/>
              <a:gd name="connsiteX9" fmla="*/ 4825 w 10161"/>
              <a:gd name="connsiteY9" fmla="*/ 10000 h 14193"/>
              <a:gd name="connsiteX10" fmla="*/ 6755 w 10161"/>
              <a:gd name="connsiteY10" fmla="*/ 9779 h 14193"/>
              <a:gd name="connsiteX11" fmla="*/ 9986 w 10161"/>
              <a:gd name="connsiteY11" fmla="*/ 5639 h 14193"/>
              <a:gd name="connsiteX12" fmla="*/ 9128 w 10161"/>
              <a:gd name="connsiteY12" fmla="*/ 2690 h 14193"/>
              <a:gd name="connsiteX0" fmla="*/ 9128 w 9986"/>
              <a:gd name="connsiteY0" fmla="*/ 2690 h 14193"/>
              <a:gd name="connsiteX1" fmla="*/ 7387 w 9986"/>
              <a:gd name="connsiteY1" fmla="*/ 5557 h 14193"/>
              <a:gd name="connsiteX2" fmla="*/ 4588 w 9986"/>
              <a:gd name="connsiteY2" fmla="*/ 6539 h 14193"/>
              <a:gd name="connsiteX3" fmla="*/ 2012 w 9986"/>
              <a:gd name="connsiteY3" fmla="*/ 3761 h 14193"/>
              <a:gd name="connsiteX4" fmla="*/ 589 w 9986"/>
              <a:gd name="connsiteY4" fmla="*/ 1 h 14193"/>
              <a:gd name="connsiteX5" fmla="*/ 60 w 9986"/>
              <a:gd name="connsiteY5" fmla="*/ 3811 h 14193"/>
              <a:gd name="connsiteX6" fmla="*/ 2511 w 9986"/>
              <a:gd name="connsiteY6" fmla="*/ 8491 h 14193"/>
              <a:gd name="connsiteX7" fmla="*/ 4551 w 9986"/>
              <a:gd name="connsiteY7" fmla="*/ 13526 h 14193"/>
              <a:gd name="connsiteX8" fmla="*/ 5295 w 9986"/>
              <a:gd name="connsiteY8" fmla="*/ 13757 h 14193"/>
              <a:gd name="connsiteX9" fmla="*/ 4825 w 9986"/>
              <a:gd name="connsiteY9" fmla="*/ 10000 h 14193"/>
              <a:gd name="connsiteX10" fmla="*/ 6755 w 9986"/>
              <a:gd name="connsiteY10" fmla="*/ 9779 h 14193"/>
              <a:gd name="connsiteX11" fmla="*/ 9986 w 9986"/>
              <a:gd name="connsiteY11" fmla="*/ 5639 h 14193"/>
              <a:gd name="connsiteX12" fmla="*/ 9128 w 9986"/>
              <a:gd name="connsiteY12" fmla="*/ 2690 h 14193"/>
              <a:gd name="connsiteX0" fmla="*/ 9141 w 9712"/>
              <a:gd name="connsiteY0" fmla="*/ 1895 h 10000"/>
              <a:gd name="connsiteX1" fmla="*/ 7397 w 9712"/>
              <a:gd name="connsiteY1" fmla="*/ 3915 h 10000"/>
              <a:gd name="connsiteX2" fmla="*/ 4594 w 9712"/>
              <a:gd name="connsiteY2" fmla="*/ 4607 h 10000"/>
              <a:gd name="connsiteX3" fmla="*/ 2015 w 9712"/>
              <a:gd name="connsiteY3" fmla="*/ 2650 h 10000"/>
              <a:gd name="connsiteX4" fmla="*/ 590 w 9712"/>
              <a:gd name="connsiteY4" fmla="*/ 1 h 10000"/>
              <a:gd name="connsiteX5" fmla="*/ 60 w 9712"/>
              <a:gd name="connsiteY5" fmla="*/ 2685 h 10000"/>
              <a:gd name="connsiteX6" fmla="*/ 2515 w 9712"/>
              <a:gd name="connsiteY6" fmla="*/ 5983 h 10000"/>
              <a:gd name="connsiteX7" fmla="*/ 4557 w 9712"/>
              <a:gd name="connsiteY7" fmla="*/ 9530 h 10000"/>
              <a:gd name="connsiteX8" fmla="*/ 5302 w 9712"/>
              <a:gd name="connsiteY8" fmla="*/ 9693 h 10000"/>
              <a:gd name="connsiteX9" fmla="*/ 4832 w 9712"/>
              <a:gd name="connsiteY9" fmla="*/ 7046 h 10000"/>
              <a:gd name="connsiteX10" fmla="*/ 6764 w 9712"/>
              <a:gd name="connsiteY10" fmla="*/ 6890 h 10000"/>
              <a:gd name="connsiteX11" fmla="*/ 9674 w 9712"/>
              <a:gd name="connsiteY11" fmla="*/ 4798 h 10000"/>
              <a:gd name="connsiteX12" fmla="*/ 9141 w 9712"/>
              <a:gd name="connsiteY12" fmla="*/ 1895 h 10000"/>
              <a:gd name="connsiteX0" fmla="*/ 9412 w 10000"/>
              <a:gd name="connsiteY0" fmla="*/ 1895 h 10000"/>
              <a:gd name="connsiteX1" fmla="*/ 7616 w 10000"/>
              <a:gd name="connsiteY1" fmla="*/ 3915 h 10000"/>
              <a:gd name="connsiteX2" fmla="*/ 4730 w 10000"/>
              <a:gd name="connsiteY2" fmla="*/ 4607 h 10000"/>
              <a:gd name="connsiteX3" fmla="*/ 2075 w 10000"/>
              <a:gd name="connsiteY3" fmla="*/ 2650 h 10000"/>
              <a:gd name="connsiteX4" fmla="*/ 607 w 10000"/>
              <a:gd name="connsiteY4" fmla="*/ 1 h 10000"/>
              <a:gd name="connsiteX5" fmla="*/ 62 w 10000"/>
              <a:gd name="connsiteY5" fmla="*/ 2685 h 10000"/>
              <a:gd name="connsiteX6" fmla="*/ 2590 w 10000"/>
              <a:gd name="connsiteY6" fmla="*/ 5983 h 10000"/>
              <a:gd name="connsiteX7" fmla="*/ 4692 w 10000"/>
              <a:gd name="connsiteY7" fmla="*/ 9530 h 10000"/>
              <a:gd name="connsiteX8" fmla="*/ 5459 w 10000"/>
              <a:gd name="connsiteY8" fmla="*/ 9693 h 10000"/>
              <a:gd name="connsiteX9" fmla="*/ 4975 w 10000"/>
              <a:gd name="connsiteY9" fmla="*/ 7046 h 10000"/>
              <a:gd name="connsiteX10" fmla="*/ 6965 w 10000"/>
              <a:gd name="connsiteY10" fmla="*/ 6890 h 10000"/>
              <a:gd name="connsiteX11" fmla="*/ 9961 w 10000"/>
              <a:gd name="connsiteY11" fmla="*/ 4798 h 10000"/>
              <a:gd name="connsiteX12" fmla="*/ 9412 w 10000"/>
              <a:gd name="connsiteY12" fmla="*/ 1895 h 10000"/>
              <a:gd name="connsiteX0" fmla="*/ 9412 w 10000"/>
              <a:gd name="connsiteY0" fmla="*/ 1895 h 10000"/>
              <a:gd name="connsiteX1" fmla="*/ 7616 w 10000"/>
              <a:gd name="connsiteY1" fmla="*/ 3915 h 10000"/>
              <a:gd name="connsiteX2" fmla="*/ 4730 w 10000"/>
              <a:gd name="connsiteY2" fmla="*/ 4607 h 10000"/>
              <a:gd name="connsiteX3" fmla="*/ 2075 w 10000"/>
              <a:gd name="connsiteY3" fmla="*/ 2650 h 10000"/>
              <a:gd name="connsiteX4" fmla="*/ 607 w 10000"/>
              <a:gd name="connsiteY4" fmla="*/ 1 h 10000"/>
              <a:gd name="connsiteX5" fmla="*/ 62 w 10000"/>
              <a:gd name="connsiteY5" fmla="*/ 2685 h 10000"/>
              <a:gd name="connsiteX6" fmla="*/ 2590 w 10000"/>
              <a:gd name="connsiteY6" fmla="*/ 5983 h 10000"/>
              <a:gd name="connsiteX7" fmla="*/ 4692 w 10000"/>
              <a:gd name="connsiteY7" fmla="*/ 9530 h 10000"/>
              <a:gd name="connsiteX8" fmla="*/ 5459 w 10000"/>
              <a:gd name="connsiteY8" fmla="*/ 9693 h 10000"/>
              <a:gd name="connsiteX9" fmla="*/ 6965 w 10000"/>
              <a:gd name="connsiteY9" fmla="*/ 6890 h 10000"/>
              <a:gd name="connsiteX10" fmla="*/ 9961 w 10000"/>
              <a:gd name="connsiteY10" fmla="*/ 4798 h 10000"/>
              <a:gd name="connsiteX11" fmla="*/ 9412 w 10000"/>
              <a:gd name="connsiteY11" fmla="*/ 1895 h 10000"/>
              <a:gd name="connsiteX0" fmla="*/ 9412 w 10000"/>
              <a:gd name="connsiteY0" fmla="*/ 1895 h 9538"/>
              <a:gd name="connsiteX1" fmla="*/ 7616 w 10000"/>
              <a:gd name="connsiteY1" fmla="*/ 3915 h 9538"/>
              <a:gd name="connsiteX2" fmla="*/ 4730 w 10000"/>
              <a:gd name="connsiteY2" fmla="*/ 4607 h 9538"/>
              <a:gd name="connsiteX3" fmla="*/ 2075 w 10000"/>
              <a:gd name="connsiteY3" fmla="*/ 2650 h 9538"/>
              <a:gd name="connsiteX4" fmla="*/ 607 w 10000"/>
              <a:gd name="connsiteY4" fmla="*/ 1 h 9538"/>
              <a:gd name="connsiteX5" fmla="*/ 62 w 10000"/>
              <a:gd name="connsiteY5" fmla="*/ 2685 h 9538"/>
              <a:gd name="connsiteX6" fmla="*/ 2590 w 10000"/>
              <a:gd name="connsiteY6" fmla="*/ 5983 h 9538"/>
              <a:gd name="connsiteX7" fmla="*/ 4692 w 10000"/>
              <a:gd name="connsiteY7" fmla="*/ 9530 h 9538"/>
              <a:gd name="connsiteX8" fmla="*/ 6965 w 10000"/>
              <a:gd name="connsiteY8" fmla="*/ 6890 h 9538"/>
              <a:gd name="connsiteX9" fmla="*/ 9961 w 10000"/>
              <a:gd name="connsiteY9" fmla="*/ 4798 h 9538"/>
              <a:gd name="connsiteX10" fmla="*/ 9412 w 10000"/>
              <a:gd name="connsiteY10" fmla="*/ 1895 h 9538"/>
              <a:gd name="connsiteX0" fmla="*/ 9412 w 10000"/>
              <a:gd name="connsiteY0" fmla="*/ 1987 h 7276"/>
              <a:gd name="connsiteX1" fmla="*/ 7616 w 10000"/>
              <a:gd name="connsiteY1" fmla="*/ 4105 h 7276"/>
              <a:gd name="connsiteX2" fmla="*/ 4730 w 10000"/>
              <a:gd name="connsiteY2" fmla="*/ 4830 h 7276"/>
              <a:gd name="connsiteX3" fmla="*/ 2075 w 10000"/>
              <a:gd name="connsiteY3" fmla="*/ 2778 h 7276"/>
              <a:gd name="connsiteX4" fmla="*/ 607 w 10000"/>
              <a:gd name="connsiteY4" fmla="*/ 1 h 7276"/>
              <a:gd name="connsiteX5" fmla="*/ 62 w 10000"/>
              <a:gd name="connsiteY5" fmla="*/ 2815 h 7276"/>
              <a:gd name="connsiteX6" fmla="*/ 2590 w 10000"/>
              <a:gd name="connsiteY6" fmla="*/ 6273 h 7276"/>
              <a:gd name="connsiteX7" fmla="*/ 6965 w 10000"/>
              <a:gd name="connsiteY7" fmla="*/ 7224 h 7276"/>
              <a:gd name="connsiteX8" fmla="*/ 9961 w 10000"/>
              <a:gd name="connsiteY8" fmla="*/ 5030 h 7276"/>
              <a:gd name="connsiteX9" fmla="*/ 9412 w 10000"/>
              <a:gd name="connsiteY9" fmla="*/ 1987 h 7276"/>
              <a:gd name="connsiteX0" fmla="*/ 9396 w 9984"/>
              <a:gd name="connsiteY0" fmla="*/ 2936 h 10205"/>
              <a:gd name="connsiteX1" fmla="*/ 7600 w 9984"/>
              <a:gd name="connsiteY1" fmla="*/ 5847 h 10205"/>
              <a:gd name="connsiteX2" fmla="*/ 4714 w 9984"/>
              <a:gd name="connsiteY2" fmla="*/ 6843 h 10205"/>
              <a:gd name="connsiteX3" fmla="*/ 2059 w 9984"/>
              <a:gd name="connsiteY3" fmla="*/ 4023 h 10205"/>
              <a:gd name="connsiteX4" fmla="*/ 812 w 9984"/>
              <a:gd name="connsiteY4" fmla="*/ 0 h 10205"/>
              <a:gd name="connsiteX5" fmla="*/ 46 w 9984"/>
              <a:gd name="connsiteY5" fmla="*/ 4074 h 10205"/>
              <a:gd name="connsiteX6" fmla="*/ 2574 w 9984"/>
              <a:gd name="connsiteY6" fmla="*/ 8826 h 10205"/>
              <a:gd name="connsiteX7" fmla="*/ 6949 w 9984"/>
              <a:gd name="connsiteY7" fmla="*/ 10134 h 10205"/>
              <a:gd name="connsiteX8" fmla="*/ 9945 w 9984"/>
              <a:gd name="connsiteY8" fmla="*/ 7118 h 10205"/>
              <a:gd name="connsiteX9" fmla="*/ 9396 w 9984"/>
              <a:gd name="connsiteY9" fmla="*/ 2936 h 10205"/>
              <a:gd name="connsiteX0" fmla="*/ 9247 w 9836"/>
              <a:gd name="connsiteY0" fmla="*/ 2888 h 10020"/>
              <a:gd name="connsiteX1" fmla="*/ 7448 w 9836"/>
              <a:gd name="connsiteY1" fmla="*/ 5741 h 10020"/>
              <a:gd name="connsiteX2" fmla="*/ 4558 w 9836"/>
              <a:gd name="connsiteY2" fmla="*/ 6717 h 10020"/>
              <a:gd name="connsiteX3" fmla="*/ 1898 w 9836"/>
              <a:gd name="connsiteY3" fmla="*/ 3953 h 10020"/>
              <a:gd name="connsiteX4" fmla="*/ 649 w 9836"/>
              <a:gd name="connsiteY4" fmla="*/ 11 h 10020"/>
              <a:gd name="connsiteX5" fmla="*/ 56 w 9836"/>
              <a:gd name="connsiteY5" fmla="*/ 3357 h 10020"/>
              <a:gd name="connsiteX6" fmla="*/ 2414 w 9836"/>
              <a:gd name="connsiteY6" fmla="*/ 8660 h 10020"/>
              <a:gd name="connsiteX7" fmla="*/ 6796 w 9836"/>
              <a:gd name="connsiteY7" fmla="*/ 9941 h 10020"/>
              <a:gd name="connsiteX8" fmla="*/ 9797 w 9836"/>
              <a:gd name="connsiteY8" fmla="*/ 6986 h 10020"/>
              <a:gd name="connsiteX9" fmla="*/ 9247 w 9836"/>
              <a:gd name="connsiteY9" fmla="*/ 2888 h 10020"/>
              <a:gd name="connsiteX0" fmla="*/ 9401 w 9905"/>
              <a:gd name="connsiteY0" fmla="*/ 2882 h 10000"/>
              <a:gd name="connsiteX1" fmla="*/ 7572 w 9905"/>
              <a:gd name="connsiteY1" fmla="*/ 5730 h 10000"/>
              <a:gd name="connsiteX2" fmla="*/ 4634 w 9905"/>
              <a:gd name="connsiteY2" fmla="*/ 6704 h 10000"/>
              <a:gd name="connsiteX3" fmla="*/ 1930 w 9905"/>
              <a:gd name="connsiteY3" fmla="*/ 3945 h 10000"/>
              <a:gd name="connsiteX4" fmla="*/ 660 w 9905"/>
              <a:gd name="connsiteY4" fmla="*/ 11 h 10000"/>
              <a:gd name="connsiteX5" fmla="*/ 57 w 9905"/>
              <a:gd name="connsiteY5" fmla="*/ 3350 h 10000"/>
              <a:gd name="connsiteX6" fmla="*/ 2454 w 9905"/>
              <a:gd name="connsiteY6" fmla="*/ 8643 h 10000"/>
              <a:gd name="connsiteX7" fmla="*/ 6909 w 9905"/>
              <a:gd name="connsiteY7" fmla="*/ 9921 h 10000"/>
              <a:gd name="connsiteX8" fmla="*/ 9793 w 9905"/>
              <a:gd name="connsiteY8" fmla="*/ 6534 h 10000"/>
              <a:gd name="connsiteX9" fmla="*/ 9401 w 9905"/>
              <a:gd name="connsiteY9" fmla="*/ 2882 h 10000"/>
              <a:gd name="connsiteX0" fmla="*/ 9598 w 10060"/>
              <a:gd name="connsiteY0" fmla="*/ 2368 h 10000"/>
              <a:gd name="connsiteX1" fmla="*/ 7645 w 10060"/>
              <a:gd name="connsiteY1" fmla="*/ 5730 h 10000"/>
              <a:gd name="connsiteX2" fmla="*/ 4678 w 10060"/>
              <a:gd name="connsiteY2" fmla="*/ 6704 h 10000"/>
              <a:gd name="connsiteX3" fmla="*/ 1949 w 10060"/>
              <a:gd name="connsiteY3" fmla="*/ 3945 h 10000"/>
              <a:gd name="connsiteX4" fmla="*/ 666 w 10060"/>
              <a:gd name="connsiteY4" fmla="*/ 11 h 10000"/>
              <a:gd name="connsiteX5" fmla="*/ 58 w 10060"/>
              <a:gd name="connsiteY5" fmla="*/ 3350 h 10000"/>
              <a:gd name="connsiteX6" fmla="*/ 2478 w 10060"/>
              <a:gd name="connsiteY6" fmla="*/ 8643 h 10000"/>
              <a:gd name="connsiteX7" fmla="*/ 6975 w 10060"/>
              <a:gd name="connsiteY7" fmla="*/ 9921 h 10000"/>
              <a:gd name="connsiteX8" fmla="*/ 9887 w 10060"/>
              <a:gd name="connsiteY8" fmla="*/ 6534 h 10000"/>
              <a:gd name="connsiteX9" fmla="*/ 9598 w 10060"/>
              <a:gd name="connsiteY9" fmla="*/ 2368 h 10000"/>
              <a:gd name="connsiteX0" fmla="*/ 9598 w 10202"/>
              <a:gd name="connsiteY0" fmla="*/ 2368 h 10000"/>
              <a:gd name="connsiteX1" fmla="*/ 7645 w 10202"/>
              <a:gd name="connsiteY1" fmla="*/ 573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02"/>
              <a:gd name="connsiteY0" fmla="*/ 2368 h 10000"/>
              <a:gd name="connsiteX1" fmla="*/ 7645 w 10202"/>
              <a:gd name="connsiteY1" fmla="*/ 573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02"/>
              <a:gd name="connsiteY0" fmla="*/ 2368 h 10000"/>
              <a:gd name="connsiteX1" fmla="*/ 8375 w 10202"/>
              <a:gd name="connsiteY1" fmla="*/ 5570 h 10000"/>
              <a:gd name="connsiteX2" fmla="*/ 4678 w 10202"/>
              <a:gd name="connsiteY2" fmla="*/ 6704 h 10000"/>
              <a:gd name="connsiteX3" fmla="*/ 1949 w 10202"/>
              <a:gd name="connsiteY3" fmla="*/ 3945 h 10000"/>
              <a:gd name="connsiteX4" fmla="*/ 666 w 10202"/>
              <a:gd name="connsiteY4" fmla="*/ 11 h 10000"/>
              <a:gd name="connsiteX5" fmla="*/ 58 w 10202"/>
              <a:gd name="connsiteY5" fmla="*/ 3350 h 10000"/>
              <a:gd name="connsiteX6" fmla="*/ 2478 w 10202"/>
              <a:gd name="connsiteY6" fmla="*/ 8643 h 10000"/>
              <a:gd name="connsiteX7" fmla="*/ 6975 w 10202"/>
              <a:gd name="connsiteY7" fmla="*/ 9921 h 10000"/>
              <a:gd name="connsiteX8" fmla="*/ 10162 w 10202"/>
              <a:gd name="connsiteY8" fmla="*/ 6139 h 10000"/>
              <a:gd name="connsiteX9" fmla="*/ 9598 w 10202"/>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678 w 10217"/>
              <a:gd name="connsiteY2" fmla="*/ 6704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8 w 10217"/>
              <a:gd name="connsiteY0" fmla="*/ 2368 h 10000"/>
              <a:gd name="connsiteX1" fmla="*/ 8375 w 10217"/>
              <a:gd name="connsiteY1" fmla="*/ 5570 h 10000"/>
              <a:gd name="connsiteX2" fmla="*/ 4717 w 10217"/>
              <a:gd name="connsiteY2" fmla="*/ 5742 h 10000"/>
              <a:gd name="connsiteX3" fmla="*/ 1949 w 10217"/>
              <a:gd name="connsiteY3" fmla="*/ 3945 h 10000"/>
              <a:gd name="connsiteX4" fmla="*/ 666 w 10217"/>
              <a:gd name="connsiteY4" fmla="*/ 11 h 10000"/>
              <a:gd name="connsiteX5" fmla="*/ 58 w 10217"/>
              <a:gd name="connsiteY5" fmla="*/ 3350 h 10000"/>
              <a:gd name="connsiteX6" fmla="*/ 2478 w 10217"/>
              <a:gd name="connsiteY6" fmla="*/ 8643 h 10000"/>
              <a:gd name="connsiteX7" fmla="*/ 6975 w 10217"/>
              <a:gd name="connsiteY7" fmla="*/ 9921 h 10000"/>
              <a:gd name="connsiteX8" fmla="*/ 10184 w 10217"/>
              <a:gd name="connsiteY8" fmla="*/ 4928 h 10000"/>
              <a:gd name="connsiteX9" fmla="*/ 9598 w 10217"/>
              <a:gd name="connsiteY9" fmla="*/ 2368 h 10000"/>
              <a:gd name="connsiteX0" fmla="*/ 9599 w 10218"/>
              <a:gd name="connsiteY0" fmla="*/ 2359 h 9991"/>
              <a:gd name="connsiteX1" fmla="*/ 8376 w 10218"/>
              <a:gd name="connsiteY1" fmla="*/ 5561 h 9991"/>
              <a:gd name="connsiteX2" fmla="*/ 4718 w 10218"/>
              <a:gd name="connsiteY2" fmla="*/ 5733 h 9991"/>
              <a:gd name="connsiteX3" fmla="*/ 2090 w 10218"/>
              <a:gd name="connsiteY3" fmla="*/ 3503 h 9991"/>
              <a:gd name="connsiteX4" fmla="*/ 667 w 10218"/>
              <a:gd name="connsiteY4" fmla="*/ 2 h 9991"/>
              <a:gd name="connsiteX5" fmla="*/ 59 w 10218"/>
              <a:gd name="connsiteY5" fmla="*/ 3341 h 9991"/>
              <a:gd name="connsiteX6" fmla="*/ 2479 w 10218"/>
              <a:gd name="connsiteY6" fmla="*/ 8634 h 9991"/>
              <a:gd name="connsiteX7" fmla="*/ 6976 w 10218"/>
              <a:gd name="connsiteY7" fmla="*/ 9912 h 9991"/>
              <a:gd name="connsiteX8" fmla="*/ 10185 w 10218"/>
              <a:gd name="connsiteY8" fmla="*/ 4919 h 9991"/>
              <a:gd name="connsiteX9" fmla="*/ 9599 w 10218"/>
              <a:gd name="connsiteY9" fmla="*/ 2359 h 9991"/>
              <a:gd name="connsiteX0" fmla="*/ 9394 w 10000"/>
              <a:gd name="connsiteY0" fmla="*/ 2361 h 10000"/>
              <a:gd name="connsiteX1" fmla="*/ 7785 w 10000"/>
              <a:gd name="connsiteY1" fmla="*/ 5799 h 10000"/>
              <a:gd name="connsiteX2" fmla="*/ 4617 w 10000"/>
              <a:gd name="connsiteY2" fmla="*/ 5738 h 10000"/>
              <a:gd name="connsiteX3" fmla="*/ 2045 w 10000"/>
              <a:gd name="connsiteY3" fmla="*/ 3506 h 10000"/>
              <a:gd name="connsiteX4" fmla="*/ 653 w 10000"/>
              <a:gd name="connsiteY4" fmla="*/ 2 h 10000"/>
              <a:gd name="connsiteX5" fmla="*/ 58 w 10000"/>
              <a:gd name="connsiteY5" fmla="*/ 3344 h 10000"/>
              <a:gd name="connsiteX6" fmla="*/ 2426 w 10000"/>
              <a:gd name="connsiteY6" fmla="*/ 8642 h 10000"/>
              <a:gd name="connsiteX7" fmla="*/ 6827 w 10000"/>
              <a:gd name="connsiteY7" fmla="*/ 9921 h 10000"/>
              <a:gd name="connsiteX8" fmla="*/ 9968 w 10000"/>
              <a:gd name="connsiteY8" fmla="*/ 4923 h 10000"/>
              <a:gd name="connsiteX9" fmla="*/ 9394 w 10000"/>
              <a:gd name="connsiteY9" fmla="*/ 2361 h 10000"/>
              <a:gd name="connsiteX0" fmla="*/ 9394 w 10000"/>
              <a:gd name="connsiteY0" fmla="*/ 2361 h 10409"/>
              <a:gd name="connsiteX1" fmla="*/ 7785 w 10000"/>
              <a:gd name="connsiteY1" fmla="*/ 5799 h 10409"/>
              <a:gd name="connsiteX2" fmla="*/ 4617 w 10000"/>
              <a:gd name="connsiteY2" fmla="*/ 5738 h 10409"/>
              <a:gd name="connsiteX3" fmla="*/ 2045 w 10000"/>
              <a:gd name="connsiteY3" fmla="*/ 3506 h 10409"/>
              <a:gd name="connsiteX4" fmla="*/ 653 w 10000"/>
              <a:gd name="connsiteY4" fmla="*/ 2 h 10409"/>
              <a:gd name="connsiteX5" fmla="*/ 58 w 10000"/>
              <a:gd name="connsiteY5" fmla="*/ 3344 h 10409"/>
              <a:gd name="connsiteX6" fmla="*/ 2426 w 10000"/>
              <a:gd name="connsiteY6" fmla="*/ 8642 h 10409"/>
              <a:gd name="connsiteX7" fmla="*/ 6690 w 10000"/>
              <a:gd name="connsiteY7" fmla="*/ 10355 h 10409"/>
              <a:gd name="connsiteX8" fmla="*/ 9968 w 10000"/>
              <a:gd name="connsiteY8" fmla="*/ 4923 h 10409"/>
              <a:gd name="connsiteX9" fmla="*/ 9394 w 10000"/>
              <a:gd name="connsiteY9" fmla="*/ 2361 h 10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409">
                <a:moveTo>
                  <a:pt x="9394" y="2361"/>
                </a:moveTo>
                <a:cubicBezTo>
                  <a:pt x="9017" y="2390"/>
                  <a:pt x="8249" y="4500"/>
                  <a:pt x="7785" y="5799"/>
                </a:cubicBezTo>
                <a:cubicBezTo>
                  <a:pt x="6997" y="6931"/>
                  <a:pt x="5574" y="6120"/>
                  <a:pt x="4617" y="5738"/>
                </a:cubicBezTo>
                <a:cubicBezTo>
                  <a:pt x="3660" y="5356"/>
                  <a:pt x="2706" y="4462"/>
                  <a:pt x="2045" y="3506"/>
                </a:cubicBezTo>
                <a:cubicBezTo>
                  <a:pt x="1385" y="2550"/>
                  <a:pt x="984" y="29"/>
                  <a:pt x="653" y="2"/>
                </a:cubicBezTo>
                <a:cubicBezTo>
                  <a:pt x="322" y="-25"/>
                  <a:pt x="-169" y="412"/>
                  <a:pt x="58" y="3344"/>
                </a:cubicBezTo>
                <a:cubicBezTo>
                  <a:pt x="265" y="5745"/>
                  <a:pt x="1321" y="7474"/>
                  <a:pt x="2426" y="8642"/>
                </a:cubicBezTo>
                <a:cubicBezTo>
                  <a:pt x="3531" y="9810"/>
                  <a:pt x="5455" y="10634"/>
                  <a:pt x="6690" y="10355"/>
                </a:cubicBezTo>
                <a:cubicBezTo>
                  <a:pt x="9682" y="10221"/>
                  <a:pt x="9851" y="6171"/>
                  <a:pt x="9968" y="4923"/>
                </a:cubicBezTo>
                <a:cubicBezTo>
                  <a:pt x="9968" y="4791"/>
                  <a:pt x="10207" y="2344"/>
                  <a:pt x="9394" y="2361"/>
                </a:cubicBezTo>
                <a:close/>
              </a:path>
            </a:pathLst>
          </a:custGeom>
          <a:solidFill>
            <a:schemeClr val="bg1"/>
          </a:solidFill>
          <a:ln>
            <a:noFill/>
          </a:ln>
        </p:spPr>
        <p:txBody>
          <a:bodyPr vert="horz" wrap="square" lIns="100584" tIns="50292" rIns="100584" bIns="50292"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980" b="0" i="0" u="none" strike="noStrike" kern="0" cap="none" spc="0" normalizeH="0" baseline="0" noProof="0">
              <a:ln>
                <a:noFill/>
              </a:ln>
              <a:solidFill>
                <a:prstClr val="black"/>
              </a:solidFill>
              <a:effectLst/>
              <a:uLnTx/>
              <a:uFillTx/>
              <a:latin typeface="Arial" charset="0"/>
              <a:ea typeface="+mn-ea"/>
              <a:cs typeface="+mn-cs"/>
            </a:endParaRPr>
          </a:p>
        </p:txBody>
      </p:sp>
      <p:pic>
        <p:nvPicPr>
          <p:cNvPr id="99" name="Picture 98" descr="A picture containing clock, room&#10;&#10;Description automatically generated">
            <a:extLst>
              <a:ext uri="{FF2B5EF4-FFF2-40B4-BE49-F238E27FC236}">
                <a16:creationId xmlns:a16="http://schemas.microsoft.com/office/drawing/2014/main" xmlns="" id="{467F8E47-CE86-401E-81E4-51D216BBEFCC}"/>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1798"/>
          <a:stretch/>
        </p:blipFill>
        <p:spPr>
          <a:xfrm rot="16447767">
            <a:off x="8680970" y="3511725"/>
            <a:ext cx="254087" cy="294239"/>
          </a:xfrm>
          <a:prstGeom prst="rect">
            <a:avLst/>
          </a:prstGeom>
        </p:spPr>
      </p:pic>
      <p:pic>
        <p:nvPicPr>
          <p:cNvPr id="100" name="Picture 99" descr="A picture containing clock, room&#10;&#10;Description automatically generated">
            <a:extLst>
              <a:ext uri="{FF2B5EF4-FFF2-40B4-BE49-F238E27FC236}">
                <a16:creationId xmlns:a16="http://schemas.microsoft.com/office/drawing/2014/main" xmlns="" id="{CD23E46A-F7FE-4558-907F-2FF548F9A35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5480"/>
          <a:stretch/>
        </p:blipFill>
        <p:spPr>
          <a:xfrm rot="252072">
            <a:off x="9195886" y="3092537"/>
            <a:ext cx="248878" cy="282021"/>
          </a:xfrm>
          <a:prstGeom prst="rect">
            <a:avLst/>
          </a:prstGeom>
        </p:spPr>
      </p:pic>
      <p:sp>
        <p:nvSpPr>
          <p:cNvPr id="9" name="Oval 8">
            <a:extLst>
              <a:ext uri="{FF2B5EF4-FFF2-40B4-BE49-F238E27FC236}">
                <a16:creationId xmlns:a16="http://schemas.microsoft.com/office/drawing/2014/main" xmlns="" id="{E4DCF2FF-930C-492C-96A7-0157CC41DAC4}"/>
              </a:ext>
            </a:extLst>
          </p:cNvPr>
          <p:cNvSpPr/>
          <p:nvPr/>
        </p:nvSpPr>
        <p:spPr>
          <a:xfrm>
            <a:off x="8000372" y="3829589"/>
            <a:ext cx="674512" cy="652683"/>
          </a:xfrm>
          <a:prstGeom prst="ellipse">
            <a:avLst/>
          </a:prstGeom>
          <a:noFill/>
          <a:ln w="19050">
            <a:solidFill>
              <a:schemeClr val="accent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1" name="Oval 100">
            <a:extLst>
              <a:ext uri="{FF2B5EF4-FFF2-40B4-BE49-F238E27FC236}">
                <a16:creationId xmlns:a16="http://schemas.microsoft.com/office/drawing/2014/main" xmlns="" id="{6992D8C9-E210-4072-8792-392640872077}"/>
              </a:ext>
            </a:extLst>
          </p:cNvPr>
          <p:cNvSpPr/>
          <p:nvPr/>
        </p:nvSpPr>
        <p:spPr>
          <a:xfrm>
            <a:off x="8957319" y="3374227"/>
            <a:ext cx="674512" cy="652683"/>
          </a:xfrm>
          <a:prstGeom prst="ellipse">
            <a:avLst/>
          </a:prstGeom>
          <a:noFill/>
          <a:ln w="19050">
            <a:solidFill>
              <a:schemeClr val="accent2">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pic>
        <p:nvPicPr>
          <p:cNvPr id="102" name="Picture 101" descr="A picture containing clock, room&#10;&#10;Description automatically generated">
            <a:extLst>
              <a:ext uri="{FF2B5EF4-FFF2-40B4-BE49-F238E27FC236}">
                <a16:creationId xmlns:a16="http://schemas.microsoft.com/office/drawing/2014/main" xmlns="" id="{D146A439-EB15-4948-BC18-E3F30C0669A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1798"/>
          <a:stretch/>
        </p:blipFill>
        <p:spPr>
          <a:xfrm rot="2771092">
            <a:off x="9503079" y="3223251"/>
            <a:ext cx="254087" cy="294239"/>
          </a:xfrm>
          <a:prstGeom prst="rect">
            <a:avLst/>
          </a:prstGeom>
        </p:spPr>
      </p:pic>
      <p:pic>
        <p:nvPicPr>
          <p:cNvPr id="103" name="Picture 102" descr="A picture containing clock, room&#10;&#10;Description automatically generated">
            <a:extLst>
              <a:ext uri="{FF2B5EF4-FFF2-40B4-BE49-F238E27FC236}">
                <a16:creationId xmlns:a16="http://schemas.microsoft.com/office/drawing/2014/main" xmlns="" id="{73C295B6-455C-4E72-9504-5F5DDE95FC3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5480"/>
          <a:stretch/>
        </p:blipFill>
        <p:spPr>
          <a:xfrm rot="509869">
            <a:off x="8647873" y="4194305"/>
            <a:ext cx="248878" cy="282021"/>
          </a:xfrm>
          <a:prstGeom prst="rect">
            <a:avLst/>
          </a:prstGeom>
        </p:spPr>
      </p:pic>
      <p:pic>
        <p:nvPicPr>
          <p:cNvPr id="104" name="Picture 103" descr="A picture containing clock, room&#10;&#10;Description automatically generated">
            <a:extLst>
              <a:ext uri="{FF2B5EF4-FFF2-40B4-BE49-F238E27FC236}">
                <a16:creationId xmlns:a16="http://schemas.microsoft.com/office/drawing/2014/main" xmlns="" id="{B51C8E14-97B6-411E-A8D5-1DE1C0C7150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55480"/>
          <a:stretch/>
        </p:blipFill>
        <p:spPr>
          <a:xfrm rot="4006615">
            <a:off x="8456419" y="3546705"/>
            <a:ext cx="249495" cy="281323"/>
          </a:xfrm>
          <a:prstGeom prst="rect">
            <a:avLst/>
          </a:prstGeom>
        </p:spPr>
      </p:pic>
      <p:pic>
        <p:nvPicPr>
          <p:cNvPr id="105" name="Picture 104" descr="A picture containing dark, laptop, light&#10;&#10;Description automatically generated">
            <a:extLst>
              <a:ext uri="{FF2B5EF4-FFF2-40B4-BE49-F238E27FC236}">
                <a16:creationId xmlns:a16="http://schemas.microsoft.com/office/drawing/2014/main" xmlns="" id="{0CA15ABC-C4BB-4BA9-8B25-F460FF83F390}"/>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69637"/>
          <a:stretch/>
        </p:blipFill>
        <p:spPr>
          <a:xfrm rot="20531845">
            <a:off x="7253140" y="4691999"/>
            <a:ext cx="1070594" cy="293799"/>
          </a:xfrm>
          <a:prstGeom prst="rect">
            <a:avLst/>
          </a:prstGeom>
        </p:spPr>
      </p:pic>
      <p:pic>
        <p:nvPicPr>
          <p:cNvPr id="107" name="Picture 106" descr="A picture containing clock, room&#10;&#10;Description automatically generated">
            <a:extLst>
              <a:ext uri="{FF2B5EF4-FFF2-40B4-BE49-F238E27FC236}">
                <a16:creationId xmlns:a16="http://schemas.microsoft.com/office/drawing/2014/main" xmlns="" id="{C416856E-B942-4BB3-9A0F-D9AC0D5234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1798"/>
          <a:stretch/>
        </p:blipFill>
        <p:spPr>
          <a:xfrm rot="8176733">
            <a:off x="8884518" y="4024459"/>
            <a:ext cx="253458" cy="294969"/>
          </a:xfrm>
          <a:prstGeom prst="rect">
            <a:avLst/>
          </a:prstGeom>
        </p:spPr>
      </p:pic>
      <p:sp>
        <p:nvSpPr>
          <p:cNvPr id="10" name="Hexagon 9">
            <a:extLst>
              <a:ext uri="{FF2B5EF4-FFF2-40B4-BE49-F238E27FC236}">
                <a16:creationId xmlns:a16="http://schemas.microsoft.com/office/drawing/2014/main" xmlns="" id="{8FD4AC74-27DF-4CC0-9946-AF1384F5E0E3}"/>
              </a:ext>
            </a:extLst>
          </p:cNvPr>
          <p:cNvSpPr/>
          <p:nvPr/>
        </p:nvSpPr>
        <p:spPr>
          <a:xfrm rot="2524435">
            <a:off x="8341340" y="3990425"/>
            <a:ext cx="324695" cy="202546"/>
          </a:xfrm>
          <a:prstGeom prst="hexagon">
            <a:avLst/>
          </a:prstGeom>
          <a:solidFill>
            <a:schemeClr val="accent6">
              <a:lumMod val="60000"/>
              <a:lumOff val="4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9" name="Hexagon 108">
            <a:extLst>
              <a:ext uri="{FF2B5EF4-FFF2-40B4-BE49-F238E27FC236}">
                <a16:creationId xmlns:a16="http://schemas.microsoft.com/office/drawing/2014/main" xmlns="" id="{8A660C48-E7C2-418C-8403-9F32E34DF25E}"/>
              </a:ext>
            </a:extLst>
          </p:cNvPr>
          <p:cNvSpPr/>
          <p:nvPr/>
        </p:nvSpPr>
        <p:spPr>
          <a:xfrm rot="5240901">
            <a:off x="9103382" y="3609781"/>
            <a:ext cx="325500" cy="202045"/>
          </a:xfrm>
          <a:prstGeom prst="hexagon">
            <a:avLst/>
          </a:prstGeom>
          <a:solidFill>
            <a:schemeClr val="accent6">
              <a:lumMod val="60000"/>
              <a:lumOff val="40000"/>
            </a:schemeClr>
          </a:solid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Oval 11">
            <a:extLst>
              <a:ext uri="{FF2B5EF4-FFF2-40B4-BE49-F238E27FC236}">
                <a16:creationId xmlns:a16="http://schemas.microsoft.com/office/drawing/2014/main" xmlns="" id="{368AAF29-8655-420E-9DE4-45FEBF0D597A}"/>
              </a:ext>
            </a:extLst>
          </p:cNvPr>
          <p:cNvSpPr/>
          <p:nvPr/>
        </p:nvSpPr>
        <p:spPr>
          <a:xfrm rot="21108823">
            <a:off x="7685616" y="5245323"/>
            <a:ext cx="1701907" cy="729131"/>
          </a:xfrm>
          <a:prstGeom prst="ellipse">
            <a:avLst/>
          </a:prstGeom>
          <a:solidFill>
            <a:schemeClr val="accent1">
              <a:lumMod val="20000"/>
              <a:lumOff val="80000"/>
            </a:schemeClr>
          </a:solidFill>
          <a:ln w="1905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TextBox 12">
            <a:extLst>
              <a:ext uri="{FF2B5EF4-FFF2-40B4-BE49-F238E27FC236}">
                <a16:creationId xmlns:a16="http://schemas.microsoft.com/office/drawing/2014/main" xmlns="" id="{A19B39B2-0436-4027-B296-1AB71E9ACCC2}"/>
              </a:ext>
            </a:extLst>
          </p:cNvPr>
          <p:cNvSpPr txBox="1"/>
          <p:nvPr/>
        </p:nvSpPr>
        <p:spPr>
          <a:xfrm rot="20969315">
            <a:off x="7942625" y="5482302"/>
            <a:ext cx="1164840" cy="197490"/>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charset="0"/>
                <a:ea typeface="+mn-ea"/>
                <a:cs typeface="+mn-cs"/>
              </a:rPr>
              <a:t>Nucleus</a:t>
            </a: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110" name="TextBox 109">
            <a:extLst>
              <a:ext uri="{FF2B5EF4-FFF2-40B4-BE49-F238E27FC236}">
                <a16:creationId xmlns:a16="http://schemas.microsoft.com/office/drawing/2014/main" xmlns="" id="{52B60CB7-6FD0-45BF-A98C-F2338B0340A1}"/>
              </a:ext>
            </a:extLst>
          </p:cNvPr>
          <p:cNvSpPr txBox="1"/>
          <p:nvPr/>
        </p:nvSpPr>
        <p:spPr>
          <a:xfrm rot="5813971">
            <a:off x="9343639" y="4161979"/>
            <a:ext cx="1167729" cy="197490"/>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n-ea"/>
                <a:cs typeface="+mn-cs"/>
              </a:rPr>
              <a:t>Golgi</a:t>
            </a:r>
            <a:endParaRPr kumimoji="0" lang="en-US" sz="1800" b="1" i="0" u="none" strike="noStrike" kern="1200" cap="none" spc="0" normalizeH="0" baseline="0" noProof="0">
              <a:ln>
                <a:noFill/>
              </a:ln>
              <a:solidFill>
                <a:prstClr val="black"/>
              </a:solidFill>
              <a:effectLst/>
              <a:uLnTx/>
              <a:uFillTx/>
              <a:latin typeface="Arial" charset="0"/>
              <a:ea typeface="+mn-ea"/>
              <a:cs typeface="+mn-cs"/>
            </a:endParaRPr>
          </a:p>
        </p:txBody>
      </p:sp>
      <p:pic>
        <p:nvPicPr>
          <p:cNvPr id="106" name="Picture 105" descr="A picture containing dark, laptop, light&#10;&#10;Description automatically generated">
            <a:extLst>
              <a:ext uri="{FF2B5EF4-FFF2-40B4-BE49-F238E27FC236}">
                <a16:creationId xmlns:a16="http://schemas.microsoft.com/office/drawing/2014/main" xmlns="" id="{02A1F4EB-51B8-40D5-ABFE-CBA7F704BA3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69637"/>
          <a:stretch/>
        </p:blipFill>
        <p:spPr>
          <a:xfrm rot="20289372">
            <a:off x="8903464" y="3666181"/>
            <a:ext cx="626022" cy="171797"/>
          </a:xfrm>
          <a:prstGeom prst="rect">
            <a:avLst/>
          </a:prstGeom>
        </p:spPr>
      </p:pic>
      <p:sp>
        <p:nvSpPr>
          <p:cNvPr id="14" name="TextBox 13">
            <a:extLst>
              <a:ext uri="{FF2B5EF4-FFF2-40B4-BE49-F238E27FC236}">
                <a16:creationId xmlns:a16="http://schemas.microsoft.com/office/drawing/2014/main" xmlns="" id="{5F9C0043-CF26-4584-BF57-721BF86F0181}"/>
              </a:ext>
            </a:extLst>
          </p:cNvPr>
          <p:cNvSpPr txBox="1"/>
          <p:nvPr/>
        </p:nvSpPr>
        <p:spPr>
          <a:xfrm>
            <a:off x="2091163" y="4056756"/>
            <a:ext cx="2072117" cy="498598"/>
          </a:xfrm>
          <a:prstGeom prst="rect">
            <a:avLst/>
          </a:prstGeom>
          <a:no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Type II Pneumocyte</a:t>
            </a:r>
          </a:p>
        </p:txBody>
      </p:sp>
      <p:sp>
        <p:nvSpPr>
          <p:cNvPr id="111" name="TextBox 110">
            <a:extLst>
              <a:ext uri="{FF2B5EF4-FFF2-40B4-BE49-F238E27FC236}">
                <a16:creationId xmlns:a16="http://schemas.microsoft.com/office/drawing/2014/main" xmlns="" id="{D75159E3-E968-4FCF-AB64-8151DE1C855E}"/>
              </a:ext>
            </a:extLst>
          </p:cNvPr>
          <p:cNvSpPr txBox="1"/>
          <p:nvPr/>
        </p:nvSpPr>
        <p:spPr>
          <a:xfrm>
            <a:off x="8402712" y="2561670"/>
            <a:ext cx="2074396" cy="221599"/>
          </a:xfrm>
          <a:prstGeom prst="rect">
            <a:avLst/>
          </a:prstGeom>
          <a:solidFill>
            <a:schemeClr val="bg2">
              <a:lumMod val="40000"/>
              <a:lumOff val="60000"/>
            </a:schemeClr>
          </a:solidFill>
        </p:spPr>
        <p:txBody>
          <a:bodyPr wrap="squar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charset="0"/>
                <a:ea typeface="+mn-ea"/>
                <a:cs typeface="+mn-cs"/>
              </a:rPr>
              <a:t>New Virion Assembly</a:t>
            </a:r>
          </a:p>
        </p:txBody>
      </p:sp>
      <p:sp>
        <p:nvSpPr>
          <p:cNvPr id="59" name="TextBox 58">
            <a:extLst>
              <a:ext uri="{FF2B5EF4-FFF2-40B4-BE49-F238E27FC236}">
                <a16:creationId xmlns:a16="http://schemas.microsoft.com/office/drawing/2014/main" xmlns="" id="{B9E171CE-3F83-49D6-A943-0329119BC3E2}"/>
              </a:ext>
            </a:extLst>
          </p:cNvPr>
          <p:cNvSpPr txBox="1"/>
          <p:nvPr/>
        </p:nvSpPr>
        <p:spPr>
          <a:xfrm>
            <a:off x="376800" y="1960538"/>
            <a:ext cx="1739738" cy="501676"/>
          </a:xfrm>
          <a:prstGeom prst="rect">
            <a:avLst/>
          </a:prstGeom>
          <a:noFill/>
        </p:spPr>
        <p:txBody>
          <a:bodyPr wrap="square" lIns="0" tIns="0" rIns="0" bIns="0" rtlCol="0">
            <a:spAutoFit/>
          </a:bodyPr>
          <a:lstStyle/>
          <a:p>
            <a:pPr algn="ctr">
              <a:lnSpc>
                <a:spcPct val="90000"/>
              </a:lnSpc>
            </a:pPr>
            <a:r>
              <a:rPr lang="en-US" altLang="zh-HK" sz="1200" dirty="0"/>
              <a:t>Virus </a:t>
            </a:r>
            <a:r>
              <a:rPr lang="en-US" altLang="zh-HK" sz="1200" b="1" dirty="0"/>
              <a:t>Spike</a:t>
            </a:r>
            <a:r>
              <a:rPr lang="en-US" altLang="zh-HK" sz="1200" dirty="0"/>
              <a:t> protein attaches to </a:t>
            </a:r>
            <a:r>
              <a:rPr lang="en-US" altLang="zh-HK" sz="1200" b="1" dirty="0"/>
              <a:t>ACE2</a:t>
            </a:r>
            <a:r>
              <a:rPr lang="en-US" altLang="zh-HK" sz="1200" dirty="0"/>
              <a:t> on cell surface as an entry receptor</a:t>
            </a:r>
            <a:endParaRPr lang="zh-HK" altLang="en-US" sz="1200" dirty="0"/>
          </a:p>
        </p:txBody>
      </p:sp>
      <p:sp>
        <p:nvSpPr>
          <p:cNvPr id="60" name="TextBox 59">
            <a:extLst>
              <a:ext uri="{FF2B5EF4-FFF2-40B4-BE49-F238E27FC236}">
                <a16:creationId xmlns:a16="http://schemas.microsoft.com/office/drawing/2014/main" xmlns="" id="{50E02C98-2BB5-4158-B011-EB93B9BA923C}"/>
              </a:ext>
            </a:extLst>
          </p:cNvPr>
          <p:cNvSpPr txBox="1"/>
          <p:nvPr/>
        </p:nvSpPr>
        <p:spPr>
          <a:xfrm>
            <a:off x="566962" y="1723989"/>
            <a:ext cx="1128614" cy="225703"/>
          </a:xfrm>
          <a:prstGeom prst="rect">
            <a:avLst/>
          </a:prstGeom>
          <a:noFill/>
        </p:spPr>
        <p:txBody>
          <a:bodyPr wrap="non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effectLst/>
                <a:uLnTx/>
                <a:uFillTx/>
                <a:latin typeface="Arial" charset="0"/>
                <a:ea typeface="+mn-ea"/>
                <a:cs typeface="+mn-cs"/>
              </a:rPr>
              <a:t>Attachment</a:t>
            </a:r>
          </a:p>
        </p:txBody>
      </p:sp>
      <p:sp>
        <p:nvSpPr>
          <p:cNvPr id="67" name="TextBox 66">
            <a:extLst>
              <a:ext uri="{FF2B5EF4-FFF2-40B4-BE49-F238E27FC236}">
                <a16:creationId xmlns:a16="http://schemas.microsoft.com/office/drawing/2014/main" xmlns="" id="{B03E80F7-D73B-43B8-847A-A0756E1A04B3}"/>
              </a:ext>
            </a:extLst>
          </p:cNvPr>
          <p:cNvSpPr txBox="1"/>
          <p:nvPr/>
        </p:nvSpPr>
        <p:spPr>
          <a:xfrm>
            <a:off x="5650363" y="958779"/>
            <a:ext cx="1042902" cy="443198"/>
          </a:xfrm>
          <a:prstGeom prst="rect">
            <a:avLst/>
          </a:prstGeom>
          <a:noFill/>
        </p:spPr>
        <p:txBody>
          <a:bodyPr wrap="square" lIns="0" tIns="0" rIns="0" bIns="0" rtlCol="0">
            <a:spAutoFit/>
          </a:bodyPr>
          <a:lstStyle/>
          <a:p>
            <a:pPr>
              <a:lnSpc>
                <a:spcPct val="90000"/>
              </a:lnSpc>
            </a:pPr>
            <a:r>
              <a:rPr lang="en-US" altLang="zh-HK" sz="1600" b="1" dirty="0"/>
              <a:t>Entry and Uncoating</a:t>
            </a:r>
          </a:p>
        </p:txBody>
      </p:sp>
      <p:sp>
        <p:nvSpPr>
          <p:cNvPr id="68" name="TextBox 67">
            <a:extLst>
              <a:ext uri="{FF2B5EF4-FFF2-40B4-BE49-F238E27FC236}">
                <a16:creationId xmlns:a16="http://schemas.microsoft.com/office/drawing/2014/main" xmlns="" id="{5B3D0114-9E26-4800-ADAF-CC37A1C9BA80}"/>
              </a:ext>
            </a:extLst>
          </p:cNvPr>
          <p:cNvSpPr txBox="1"/>
          <p:nvPr/>
        </p:nvSpPr>
        <p:spPr>
          <a:xfrm>
            <a:off x="6717331" y="995256"/>
            <a:ext cx="2821563" cy="387798"/>
          </a:xfrm>
          <a:prstGeom prst="rect">
            <a:avLst/>
          </a:prstGeom>
          <a:noFill/>
        </p:spPr>
        <p:txBody>
          <a:bodyPr wrap="square" lIns="0" tIns="0" rIns="0" bIns="0" rtlCol="0">
            <a:spAutoFit/>
          </a:bodyPr>
          <a:lstStyle/>
          <a:p>
            <a:pPr>
              <a:lnSpc>
                <a:spcPct val="90000"/>
              </a:lnSpc>
            </a:pPr>
            <a:r>
              <a:rPr lang="en-US" altLang="zh-HK" sz="1400" dirty="0"/>
              <a:t>Virus enter the cells through acid-dependent membrane fusion</a:t>
            </a:r>
            <a:endParaRPr lang="zh-HK" altLang="en-US" sz="1400" dirty="0"/>
          </a:p>
        </p:txBody>
      </p:sp>
      <p:sp>
        <p:nvSpPr>
          <p:cNvPr id="116" name="TextBox 115">
            <a:extLst>
              <a:ext uri="{FF2B5EF4-FFF2-40B4-BE49-F238E27FC236}">
                <a16:creationId xmlns:a16="http://schemas.microsoft.com/office/drawing/2014/main" xmlns="" id="{6CB2E2AE-3421-4DB2-99DD-E6C49B28A6C8}"/>
              </a:ext>
            </a:extLst>
          </p:cNvPr>
          <p:cNvSpPr txBox="1"/>
          <p:nvPr/>
        </p:nvSpPr>
        <p:spPr>
          <a:xfrm>
            <a:off x="10892907" y="2779399"/>
            <a:ext cx="1042902" cy="443198"/>
          </a:xfrm>
          <a:prstGeom prst="rect">
            <a:avLst/>
          </a:prstGeom>
          <a:noFill/>
        </p:spPr>
        <p:txBody>
          <a:bodyPr wrap="square" lIns="0" tIns="0" rIns="0" bIns="0" rtlCol="0">
            <a:spAutoFit/>
          </a:bodyPr>
          <a:lstStyle/>
          <a:p>
            <a:pPr algn="ctr">
              <a:lnSpc>
                <a:spcPct val="90000"/>
              </a:lnSpc>
            </a:pPr>
            <a:r>
              <a:rPr lang="en-US" altLang="zh-HK" sz="1600" b="1" dirty="0">
                <a:solidFill>
                  <a:srgbClr val="002060"/>
                </a:solidFill>
              </a:rPr>
              <a:t>Release of Virus</a:t>
            </a:r>
          </a:p>
        </p:txBody>
      </p:sp>
      <p:sp>
        <p:nvSpPr>
          <p:cNvPr id="117" name="TextBox 116">
            <a:extLst>
              <a:ext uri="{FF2B5EF4-FFF2-40B4-BE49-F238E27FC236}">
                <a16:creationId xmlns:a16="http://schemas.microsoft.com/office/drawing/2014/main" xmlns="" id="{E4D902AB-2D19-406B-A16A-7305C605BA08}"/>
              </a:ext>
            </a:extLst>
          </p:cNvPr>
          <p:cNvSpPr txBox="1"/>
          <p:nvPr/>
        </p:nvSpPr>
        <p:spPr>
          <a:xfrm>
            <a:off x="8445270" y="2881662"/>
            <a:ext cx="2336177" cy="387798"/>
          </a:xfrm>
          <a:prstGeom prst="rect">
            <a:avLst/>
          </a:prstGeom>
          <a:solidFill>
            <a:schemeClr val="tx2">
              <a:lumMod val="50000"/>
            </a:schemeClr>
          </a:solidFill>
        </p:spPr>
        <p:txBody>
          <a:bodyPr wrap="square" lIns="0" tIns="0" rIns="0" bIns="0" rtlCol="0">
            <a:spAutoFit/>
          </a:bodyPr>
          <a:lstStyle/>
          <a:p>
            <a:pPr>
              <a:lnSpc>
                <a:spcPct val="90000"/>
              </a:lnSpc>
            </a:pPr>
            <a:r>
              <a:rPr lang="en-US" altLang="zh-HK" sz="1400" dirty="0"/>
              <a:t>Mature virions form at host ER/Golgi compartment</a:t>
            </a:r>
            <a:endParaRPr lang="zh-HK" altLang="en-US" sz="1400" dirty="0"/>
          </a:p>
        </p:txBody>
      </p:sp>
      <p:pic>
        <p:nvPicPr>
          <p:cNvPr id="118" name="Picture 117" descr="A picture containing dark, laptop, light&#10;&#10;Description automatically generated">
            <a:extLst>
              <a:ext uri="{FF2B5EF4-FFF2-40B4-BE49-F238E27FC236}">
                <a16:creationId xmlns:a16="http://schemas.microsoft.com/office/drawing/2014/main" xmlns="" id="{6ED21CCB-DA56-4947-9F72-B31B78917E1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b="-69637"/>
          <a:stretch/>
        </p:blipFill>
        <p:spPr>
          <a:xfrm rot="20531845">
            <a:off x="7395599" y="4845398"/>
            <a:ext cx="1070594" cy="293799"/>
          </a:xfrm>
          <a:prstGeom prst="rect">
            <a:avLst/>
          </a:prstGeom>
        </p:spPr>
      </p:pic>
      <p:pic>
        <p:nvPicPr>
          <p:cNvPr id="119" name="Picture 118" descr="A picture containing clock, room&#10;&#10;Description automatically generated">
            <a:extLst>
              <a:ext uri="{FF2B5EF4-FFF2-40B4-BE49-F238E27FC236}">
                <a16:creationId xmlns:a16="http://schemas.microsoft.com/office/drawing/2014/main" xmlns="" id="{ECC01E0A-6C4F-47D7-811F-B17F6E76FB3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51798"/>
          <a:stretch/>
        </p:blipFill>
        <p:spPr>
          <a:xfrm rot="16447767">
            <a:off x="8832993" y="4238281"/>
            <a:ext cx="254087" cy="294239"/>
          </a:xfrm>
          <a:prstGeom prst="rect">
            <a:avLst/>
          </a:prstGeom>
        </p:spPr>
      </p:pic>
      <p:grpSp>
        <p:nvGrpSpPr>
          <p:cNvPr id="18" name="Group 17"/>
          <p:cNvGrpSpPr/>
          <p:nvPr/>
        </p:nvGrpSpPr>
        <p:grpSpPr>
          <a:xfrm>
            <a:off x="3827625" y="2140119"/>
            <a:ext cx="4448157" cy="4056279"/>
            <a:chOff x="3837117" y="2496165"/>
            <a:chExt cx="4459189" cy="4056279"/>
          </a:xfrm>
        </p:grpSpPr>
        <p:grpSp>
          <p:nvGrpSpPr>
            <p:cNvPr id="16" name="Group 15"/>
            <p:cNvGrpSpPr/>
            <p:nvPr/>
          </p:nvGrpSpPr>
          <p:grpSpPr>
            <a:xfrm>
              <a:off x="3837117" y="5037581"/>
              <a:ext cx="3910659" cy="1514863"/>
              <a:chOff x="3837117" y="5037581"/>
              <a:chExt cx="3910659" cy="1514863"/>
            </a:xfrm>
          </p:grpSpPr>
          <p:pic>
            <p:nvPicPr>
              <p:cNvPr id="69" name="Picture 68" descr="A picture containing dark, laptop, light&#10;&#10;Description automatically generated">
                <a:extLst>
                  <a:ext uri="{FF2B5EF4-FFF2-40B4-BE49-F238E27FC236}">
                    <a16:creationId xmlns:a16="http://schemas.microsoft.com/office/drawing/2014/main" xmlns="" id="{DABFED76-0C42-4EF6-8ACA-E78B07163C6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17376" y="5312923"/>
                <a:ext cx="1538622" cy="1165507"/>
              </a:xfrm>
              <a:prstGeom prst="rect">
                <a:avLst/>
              </a:prstGeom>
            </p:spPr>
          </p:pic>
          <p:sp>
            <p:nvSpPr>
              <p:cNvPr id="70" name="TextBox 69">
                <a:extLst>
                  <a:ext uri="{FF2B5EF4-FFF2-40B4-BE49-F238E27FC236}">
                    <a16:creationId xmlns:a16="http://schemas.microsoft.com/office/drawing/2014/main" xmlns="" id="{6F4D9848-482F-4E55-ACA7-E54016FC5C67}"/>
                  </a:ext>
                </a:extLst>
              </p:cNvPr>
              <p:cNvSpPr txBox="1"/>
              <p:nvPr/>
            </p:nvSpPr>
            <p:spPr>
              <a:xfrm>
                <a:off x="5927107" y="5719400"/>
                <a:ext cx="704094" cy="357453"/>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charset="0"/>
                    <a:ea typeface="+mn-ea"/>
                    <a:cs typeface="+mn-cs"/>
                  </a:rPr>
                  <a:t>RdRp</a:t>
                </a:r>
                <a:endParaRPr kumimoji="0" lang="en-US" sz="7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71" name="TextBox 70">
                <a:extLst>
                  <a:ext uri="{FF2B5EF4-FFF2-40B4-BE49-F238E27FC236}">
                    <a16:creationId xmlns:a16="http://schemas.microsoft.com/office/drawing/2014/main" xmlns="" id="{CDA92574-992B-424E-B2B9-E26D04BA0741}"/>
                  </a:ext>
                </a:extLst>
              </p:cNvPr>
              <p:cNvSpPr txBox="1"/>
              <p:nvPr/>
            </p:nvSpPr>
            <p:spPr>
              <a:xfrm>
                <a:off x="6340218" y="5909298"/>
                <a:ext cx="290983" cy="141092"/>
              </a:xfrm>
              <a:prstGeom prst="rect">
                <a:avLst/>
              </a:prstGeom>
              <a:noFill/>
            </p:spPr>
            <p:txBody>
              <a:bodyPr wrap="square" lIns="0" tIns="0" rIns="0" bIns="0" rtlCol="0">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charset="0"/>
                    <a:ea typeface="+mn-ea"/>
                    <a:cs typeface="+mn-cs"/>
                  </a:rPr>
                  <a:t>(+)</a:t>
                </a:r>
              </a:p>
            </p:txBody>
          </p:sp>
          <p:sp>
            <p:nvSpPr>
              <p:cNvPr id="72" name="TextBox 71">
                <a:extLst>
                  <a:ext uri="{FF2B5EF4-FFF2-40B4-BE49-F238E27FC236}">
                    <a16:creationId xmlns:a16="http://schemas.microsoft.com/office/drawing/2014/main" xmlns="" id="{FB8396E6-57F2-42C0-B59B-27E49367CE53}"/>
                  </a:ext>
                </a:extLst>
              </p:cNvPr>
              <p:cNvSpPr txBox="1"/>
              <p:nvPr/>
            </p:nvSpPr>
            <p:spPr>
              <a:xfrm>
                <a:off x="6340218" y="6137641"/>
                <a:ext cx="290983" cy="141092"/>
              </a:xfrm>
              <a:prstGeom prst="rect">
                <a:avLst/>
              </a:prstGeom>
              <a:noFill/>
            </p:spPr>
            <p:txBody>
              <a:bodyPr wrap="square" lIns="0" tIns="0" rIns="0" bIns="0" rtlCol="0">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Arial" charset="0"/>
                    <a:ea typeface="+mn-ea"/>
                    <a:cs typeface="+mn-cs"/>
                  </a:rPr>
                  <a:t>(+)</a:t>
                </a:r>
              </a:p>
            </p:txBody>
          </p:sp>
          <p:sp>
            <p:nvSpPr>
              <p:cNvPr id="73" name="TextBox 72">
                <a:extLst>
                  <a:ext uri="{FF2B5EF4-FFF2-40B4-BE49-F238E27FC236}">
                    <a16:creationId xmlns:a16="http://schemas.microsoft.com/office/drawing/2014/main" xmlns="" id="{B25FE603-C3FA-4224-8AED-1E31DC3CFAE3}"/>
                  </a:ext>
                </a:extLst>
              </p:cNvPr>
              <p:cNvSpPr txBox="1"/>
              <p:nvPr/>
            </p:nvSpPr>
            <p:spPr>
              <a:xfrm>
                <a:off x="6340218" y="6365985"/>
                <a:ext cx="290983" cy="141092"/>
              </a:xfrm>
              <a:prstGeom prst="rect">
                <a:avLst/>
              </a:prstGeom>
              <a:noFill/>
            </p:spPr>
            <p:txBody>
              <a:bodyPr wrap="square" lIns="0" tIns="0" rIns="0" bIns="0" rtlCol="0">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Arial" charset="0"/>
                    <a:ea typeface="+mn-ea"/>
                    <a:cs typeface="+mn-cs"/>
                  </a:rPr>
                  <a:t>(+)</a:t>
                </a:r>
              </a:p>
            </p:txBody>
          </p:sp>
          <p:sp>
            <p:nvSpPr>
              <p:cNvPr id="74" name="Right Brace 73">
                <a:extLst>
                  <a:ext uri="{FF2B5EF4-FFF2-40B4-BE49-F238E27FC236}">
                    <a16:creationId xmlns:a16="http://schemas.microsoft.com/office/drawing/2014/main" xmlns="" id="{49FF8278-4415-4B56-8605-42055F0C2F78}"/>
                  </a:ext>
                </a:extLst>
              </p:cNvPr>
              <p:cNvSpPr/>
              <p:nvPr/>
            </p:nvSpPr>
            <p:spPr>
              <a:xfrm>
                <a:off x="6676153" y="5880020"/>
                <a:ext cx="92929" cy="672424"/>
              </a:xfrm>
              <a:prstGeom prst="rightBrace">
                <a:avLst>
                  <a:gd name="adj1" fmla="val 50217"/>
                  <a:gd name="adj2" fmla="val 51566"/>
                </a:avLst>
              </a:prstGeom>
              <a:ln w="9525">
                <a:solidFill>
                  <a:schemeClr val="bg2">
                    <a:lumMod val="50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rial"/>
                  <a:ea typeface="+mn-ea"/>
                  <a:cs typeface="+mn-cs"/>
                </a:endParaRPr>
              </a:p>
            </p:txBody>
          </p:sp>
          <p:sp>
            <p:nvSpPr>
              <p:cNvPr id="75" name="TextBox 74">
                <a:extLst>
                  <a:ext uri="{FF2B5EF4-FFF2-40B4-BE49-F238E27FC236}">
                    <a16:creationId xmlns:a16="http://schemas.microsoft.com/office/drawing/2014/main" xmlns="" id="{72565BFF-714F-4617-85B8-B91341289408}"/>
                  </a:ext>
                </a:extLst>
              </p:cNvPr>
              <p:cNvSpPr txBox="1"/>
              <p:nvPr/>
            </p:nvSpPr>
            <p:spPr>
              <a:xfrm>
                <a:off x="6668291" y="6062223"/>
                <a:ext cx="1079485" cy="236974"/>
              </a:xfrm>
              <a:prstGeom prst="rect">
                <a:avLst/>
              </a:prstGeom>
              <a:noFill/>
            </p:spPr>
            <p:txBody>
              <a:bodyPr wrap="square" lIns="0" tIns="0" rIns="0" bIns="0" rtlCol="0">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New viral genome</a:t>
                </a:r>
              </a:p>
            </p:txBody>
          </p:sp>
          <p:sp>
            <p:nvSpPr>
              <p:cNvPr id="77" name="TextBox 76">
                <a:extLst>
                  <a:ext uri="{FF2B5EF4-FFF2-40B4-BE49-F238E27FC236}">
                    <a16:creationId xmlns:a16="http://schemas.microsoft.com/office/drawing/2014/main" xmlns="" id="{010AE79B-C3AA-4DB7-B4F8-7621ABD20C90}"/>
                  </a:ext>
                </a:extLst>
              </p:cNvPr>
              <p:cNvSpPr txBox="1"/>
              <p:nvPr/>
            </p:nvSpPr>
            <p:spPr>
              <a:xfrm>
                <a:off x="4949351" y="5037581"/>
                <a:ext cx="1603765" cy="225703"/>
              </a:xfrm>
              <a:prstGeom prst="rect">
                <a:avLst/>
              </a:prstGeom>
              <a:noFill/>
              <a:ln>
                <a:solidFill>
                  <a:schemeClr val="tx1"/>
                </a:solidFill>
              </a:ln>
            </p:spPr>
            <p:txBody>
              <a:bodyPr wrap="non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96004"/>
                    </a:solidFill>
                    <a:effectLst/>
                    <a:uLnTx/>
                    <a:uFillTx/>
                    <a:latin typeface="Arial" charset="0"/>
                    <a:ea typeface="+mn-ea"/>
                    <a:cs typeface="+mn-cs"/>
                  </a:rPr>
                  <a:t>RNA Replication</a:t>
                </a:r>
              </a:p>
            </p:txBody>
          </p:sp>
          <p:sp>
            <p:nvSpPr>
              <p:cNvPr id="57" name="Flowchart: Decision 56">
                <a:extLst>
                  <a:ext uri="{FF2B5EF4-FFF2-40B4-BE49-F238E27FC236}">
                    <a16:creationId xmlns:a16="http://schemas.microsoft.com/office/drawing/2014/main" xmlns="" id="{5960D381-C02A-481B-A2CF-1752060791EE}"/>
                  </a:ext>
                </a:extLst>
              </p:cNvPr>
              <p:cNvSpPr/>
              <p:nvPr/>
            </p:nvSpPr>
            <p:spPr>
              <a:xfrm>
                <a:off x="5695188" y="5616551"/>
                <a:ext cx="229639" cy="372239"/>
              </a:xfrm>
              <a:prstGeom prst="flowChartDecision">
                <a:avLst/>
              </a:prstGeom>
              <a:solidFill>
                <a:schemeClr val="accent3">
                  <a:lumMod val="25000"/>
                  <a:lumOff val="75000"/>
                </a:schemeClr>
              </a:solidFill>
              <a:ln w="19050">
                <a:solidFill>
                  <a:srgbClr val="6338A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6" name="TextBox 85">
                <a:extLst>
                  <a:ext uri="{FF2B5EF4-FFF2-40B4-BE49-F238E27FC236}">
                    <a16:creationId xmlns:a16="http://schemas.microsoft.com/office/drawing/2014/main" xmlns="" id="{CD954359-1BC3-42BA-B1B9-4CFAEF27597A}"/>
                  </a:ext>
                </a:extLst>
              </p:cNvPr>
              <p:cNvSpPr txBox="1"/>
              <p:nvPr/>
            </p:nvSpPr>
            <p:spPr>
              <a:xfrm>
                <a:off x="3837117" y="5517324"/>
                <a:ext cx="1744053" cy="387798"/>
              </a:xfrm>
              <a:prstGeom prst="rect">
                <a:avLst/>
              </a:prstGeom>
              <a:solidFill>
                <a:schemeClr val="tx2">
                  <a:lumMod val="50000"/>
                </a:schemeClr>
              </a:solidFill>
            </p:spPr>
            <p:txBody>
              <a:bodyPr wrap="square" lIns="0" tIns="0" rIns="0" bIns="0" rtlCol="0">
                <a:spAutoFit/>
              </a:bodyPr>
              <a:lstStyle/>
              <a:p>
                <a:pPr algn="ctr">
                  <a:lnSpc>
                    <a:spcPct val="90000"/>
                  </a:lnSpc>
                </a:pPr>
                <a:r>
                  <a:rPr lang="en-US" altLang="zh-HK" sz="1400" dirty="0"/>
                  <a:t>Viral genome replication by </a:t>
                </a:r>
                <a:r>
                  <a:rPr lang="en-US" altLang="zh-HK" sz="1400" b="1" dirty="0" err="1"/>
                  <a:t>RdRp</a:t>
                </a:r>
                <a:endParaRPr lang="zh-HK" altLang="en-US" sz="1400" b="1" dirty="0"/>
              </a:p>
            </p:txBody>
          </p:sp>
          <p:sp>
            <p:nvSpPr>
              <p:cNvPr id="5" name="Rectangle 4">
                <a:extLst>
                  <a:ext uri="{FF2B5EF4-FFF2-40B4-BE49-F238E27FC236}">
                    <a16:creationId xmlns:a16="http://schemas.microsoft.com/office/drawing/2014/main" xmlns="" id="{7AD44D04-50A0-486B-A059-14D0D79B4701}"/>
                  </a:ext>
                </a:extLst>
              </p:cNvPr>
              <p:cNvSpPr/>
              <p:nvPr/>
            </p:nvSpPr>
            <p:spPr>
              <a:xfrm>
                <a:off x="6668855" y="5297589"/>
                <a:ext cx="440709" cy="346249"/>
              </a:xfrm>
              <a:prstGeom prst="rect">
                <a:avLst/>
              </a:prstGeom>
            </p:spPr>
            <p:txBody>
              <a:bodyPr wrap="none">
                <a:spAutoFit/>
              </a:bodyPr>
              <a:lstStyle/>
              <a:p>
                <a:pPr>
                  <a:lnSpc>
                    <a:spcPct val="90000"/>
                  </a:lnSpc>
                </a:pPr>
                <a:r>
                  <a:rPr lang="en-US" altLang="zh-HK" dirty="0"/>
                  <a:t>(+)</a:t>
                </a:r>
                <a:endParaRPr lang="zh-HK" altLang="en-US" dirty="0"/>
              </a:p>
            </p:txBody>
          </p:sp>
        </p:grpSp>
        <p:grpSp>
          <p:nvGrpSpPr>
            <p:cNvPr id="15" name="Group 14"/>
            <p:cNvGrpSpPr/>
            <p:nvPr/>
          </p:nvGrpSpPr>
          <p:grpSpPr>
            <a:xfrm>
              <a:off x="4095240" y="2496165"/>
              <a:ext cx="4201066" cy="2306880"/>
              <a:chOff x="4095240" y="2496165"/>
              <a:chExt cx="4201066" cy="2306880"/>
            </a:xfrm>
          </p:grpSpPr>
          <p:pic>
            <p:nvPicPr>
              <p:cNvPr id="78" name="Picture 77">
                <a:extLst>
                  <a:ext uri="{FF2B5EF4-FFF2-40B4-BE49-F238E27FC236}">
                    <a16:creationId xmlns:a16="http://schemas.microsoft.com/office/drawing/2014/main" xmlns="" id="{058C4DB5-B84A-45CD-9358-E6025C5B3CF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30279" y="2879440"/>
                <a:ext cx="2189095" cy="1713685"/>
              </a:xfrm>
              <a:prstGeom prst="rect">
                <a:avLst/>
              </a:prstGeom>
            </p:spPr>
          </p:pic>
          <p:sp>
            <p:nvSpPr>
              <p:cNvPr id="79" name="TextBox 78">
                <a:extLst>
                  <a:ext uri="{FF2B5EF4-FFF2-40B4-BE49-F238E27FC236}">
                    <a16:creationId xmlns:a16="http://schemas.microsoft.com/office/drawing/2014/main" xmlns="" id="{5F9C8D75-0348-4E6B-BD39-6265DF56547B}"/>
                  </a:ext>
                </a:extLst>
              </p:cNvPr>
              <p:cNvSpPr txBox="1"/>
              <p:nvPr/>
            </p:nvSpPr>
            <p:spPr>
              <a:xfrm>
                <a:off x="5422223" y="3456918"/>
                <a:ext cx="916151" cy="141490"/>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Ribosomes</a:t>
                </a:r>
              </a:p>
            </p:txBody>
          </p:sp>
          <p:sp>
            <p:nvSpPr>
              <p:cNvPr id="80" name="Arrow: Bent 79">
                <a:extLst>
                  <a:ext uri="{FF2B5EF4-FFF2-40B4-BE49-F238E27FC236}">
                    <a16:creationId xmlns:a16="http://schemas.microsoft.com/office/drawing/2014/main" xmlns="" id="{CE6C2BB7-51C1-4B10-A4F9-D55BFD1B0234}"/>
                  </a:ext>
                </a:extLst>
              </p:cNvPr>
              <p:cNvSpPr/>
              <p:nvPr/>
            </p:nvSpPr>
            <p:spPr>
              <a:xfrm flipV="1">
                <a:off x="5024501" y="3113785"/>
                <a:ext cx="329429" cy="588424"/>
              </a:xfrm>
              <a:prstGeom prst="bentArrow">
                <a:avLst>
                  <a:gd name="adj1" fmla="val 29512"/>
                  <a:gd name="adj2" fmla="val 25000"/>
                  <a:gd name="adj3" fmla="val 25000"/>
                  <a:gd name="adj4" fmla="val 43750"/>
                </a:avLst>
              </a:prstGeom>
              <a:gradFill>
                <a:gsLst>
                  <a:gs pos="60000">
                    <a:schemeClr val="accent1">
                      <a:tint val="100000"/>
                      <a:shade val="100000"/>
                      <a:satMod val="130000"/>
                    </a:schemeClr>
                  </a:gs>
                  <a:gs pos="100000">
                    <a:schemeClr val="accent1">
                      <a:tint val="50000"/>
                      <a:shade val="100000"/>
                      <a:satMod val="350000"/>
                      <a:alpha val="0"/>
                    </a:schemeClr>
                  </a:gs>
                </a:gsLst>
                <a:lin ang="5400000" scaled="0"/>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1" name="TextBox 80">
                <a:extLst>
                  <a:ext uri="{FF2B5EF4-FFF2-40B4-BE49-F238E27FC236}">
                    <a16:creationId xmlns:a16="http://schemas.microsoft.com/office/drawing/2014/main" xmlns="" id="{A0CAA6D8-152B-490D-89B1-825DD1F9D274}"/>
                  </a:ext>
                </a:extLst>
              </p:cNvPr>
              <p:cNvSpPr txBox="1"/>
              <p:nvPr/>
            </p:nvSpPr>
            <p:spPr>
              <a:xfrm>
                <a:off x="6500153" y="3885484"/>
                <a:ext cx="717863" cy="131232"/>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charset="0"/>
                    <a:ea typeface="+mn-ea"/>
                    <a:cs typeface="+mn-cs"/>
                  </a:rPr>
                  <a:t>RdRp</a:t>
                </a:r>
                <a:endParaRPr kumimoji="0" lang="en-US" sz="10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82" name="TextBox 81">
                <a:extLst>
                  <a:ext uri="{FF2B5EF4-FFF2-40B4-BE49-F238E27FC236}">
                    <a16:creationId xmlns:a16="http://schemas.microsoft.com/office/drawing/2014/main" xmlns="" id="{B9736B12-ACFD-47BA-B09A-50D6640789E4}"/>
                  </a:ext>
                </a:extLst>
              </p:cNvPr>
              <p:cNvSpPr txBox="1"/>
              <p:nvPr/>
            </p:nvSpPr>
            <p:spPr>
              <a:xfrm>
                <a:off x="6755626" y="4274237"/>
                <a:ext cx="567918" cy="528808"/>
              </a:xfrm>
              <a:prstGeom prst="rect">
                <a:avLst/>
              </a:prstGeom>
              <a:noFill/>
            </p:spPr>
            <p:txBody>
              <a:bodyPr wrap="square" lIns="0" tIns="0" rIns="0" bIns="0" rtlCol="0">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charset="0"/>
                    <a:ea typeface="+mn-ea"/>
                    <a:cs typeface="+mn-cs"/>
                  </a:rPr>
                  <a:t>PLpro</a:t>
                </a:r>
                <a:r>
                  <a:rPr kumimoji="0" lang="en-US" sz="1200" b="0" i="0" u="none" strike="noStrike" kern="1200" cap="none" spc="0" normalizeH="0" baseline="0" noProof="0" dirty="0">
                    <a:ln>
                      <a:noFill/>
                    </a:ln>
                    <a:solidFill>
                      <a:prstClr val="black"/>
                    </a:solidFill>
                    <a:effectLst/>
                    <a:uLnTx/>
                    <a:uFillTx/>
                    <a:latin typeface="Arial" charset="0"/>
                    <a:ea typeface="+mn-ea"/>
                    <a:cs typeface="+mn-cs"/>
                  </a:rPr>
                  <a:t> &amp; 3CLpro</a:t>
                </a:r>
              </a:p>
            </p:txBody>
          </p:sp>
          <p:sp>
            <p:nvSpPr>
              <p:cNvPr id="84" name="TextBox 83">
                <a:extLst>
                  <a:ext uri="{FF2B5EF4-FFF2-40B4-BE49-F238E27FC236}">
                    <a16:creationId xmlns:a16="http://schemas.microsoft.com/office/drawing/2014/main" xmlns="" id="{6CB2C0AE-E748-441B-9F11-55E925EDD8FB}"/>
                  </a:ext>
                </a:extLst>
              </p:cNvPr>
              <p:cNvSpPr txBox="1"/>
              <p:nvPr/>
            </p:nvSpPr>
            <p:spPr>
              <a:xfrm>
                <a:off x="6550522" y="4110521"/>
                <a:ext cx="920423" cy="240056"/>
              </a:xfrm>
              <a:prstGeom prst="rect">
                <a:avLst/>
              </a:prstGeom>
              <a:noFill/>
            </p:spPr>
            <p:txBody>
              <a:bodyPr wrap="square" lIns="0" tIns="0" rIns="0" bIns="0" rtlCol="0">
                <a:no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charset="0"/>
                    <a:ea typeface="+mn-ea"/>
                    <a:cs typeface="+mn-cs"/>
                  </a:rPr>
                  <a:t>Proteases</a:t>
                </a:r>
              </a:p>
            </p:txBody>
          </p:sp>
          <p:sp>
            <p:nvSpPr>
              <p:cNvPr id="112" name="TextBox 111">
                <a:extLst>
                  <a:ext uri="{FF2B5EF4-FFF2-40B4-BE49-F238E27FC236}">
                    <a16:creationId xmlns:a16="http://schemas.microsoft.com/office/drawing/2014/main" xmlns="" id="{1AE4B83C-248E-48F5-AC6B-027A8543A5FE}"/>
                  </a:ext>
                </a:extLst>
              </p:cNvPr>
              <p:cNvSpPr txBox="1"/>
              <p:nvPr/>
            </p:nvSpPr>
            <p:spPr>
              <a:xfrm>
                <a:off x="4314966" y="2496165"/>
                <a:ext cx="2819444" cy="225703"/>
              </a:xfrm>
              <a:prstGeom prst="rect">
                <a:avLst/>
              </a:prstGeom>
              <a:noFill/>
              <a:ln>
                <a:solidFill>
                  <a:schemeClr val="tx1"/>
                </a:solidFill>
              </a:ln>
            </p:spPr>
            <p:txBody>
              <a:bodyPr wrap="non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296004"/>
                    </a:solidFill>
                    <a:effectLst/>
                    <a:uLnTx/>
                    <a:uFillTx/>
                    <a:latin typeface="Arial" charset="0"/>
                    <a:ea typeface="+mn-ea"/>
                    <a:cs typeface="+mn-cs"/>
                  </a:rPr>
                  <a:t>Production of Virus Particles</a:t>
                </a:r>
              </a:p>
            </p:txBody>
          </p:sp>
          <p:sp>
            <p:nvSpPr>
              <p:cNvPr id="56" name="Flowchart: Decision 55">
                <a:extLst>
                  <a:ext uri="{FF2B5EF4-FFF2-40B4-BE49-F238E27FC236}">
                    <a16:creationId xmlns:a16="http://schemas.microsoft.com/office/drawing/2014/main" xmlns="" id="{F2874262-EB24-48AD-A556-332E7D3D0B8A}"/>
                  </a:ext>
                </a:extLst>
              </p:cNvPr>
              <p:cNvSpPr/>
              <p:nvPr/>
            </p:nvSpPr>
            <p:spPr>
              <a:xfrm>
                <a:off x="6308197" y="3892177"/>
                <a:ext cx="229639" cy="372239"/>
              </a:xfrm>
              <a:prstGeom prst="flowChartDecision">
                <a:avLst/>
              </a:prstGeom>
              <a:solidFill>
                <a:schemeClr val="accent3">
                  <a:lumMod val="25000"/>
                  <a:lumOff val="75000"/>
                </a:schemeClr>
              </a:solidFill>
              <a:ln w="19050">
                <a:solidFill>
                  <a:srgbClr val="6338A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7" name="TextBox 86">
                <a:extLst>
                  <a:ext uri="{FF2B5EF4-FFF2-40B4-BE49-F238E27FC236}">
                    <a16:creationId xmlns:a16="http://schemas.microsoft.com/office/drawing/2014/main" xmlns="" id="{52F6216C-C1E2-4774-9360-676D2F05563D}"/>
                  </a:ext>
                </a:extLst>
              </p:cNvPr>
              <p:cNvSpPr txBox="1"/>
              <p:nvPr/>
            </p:nvSpPr>
            <p:spPr>
              <a:xfrm>
                <a:off x="5931693" y="2833477"/>
                <a:ext cx="1097265" cy="225703"/>
              </a:xfrm>
              <a:prstGeom prst="rect">
                <a:avLst/>
              </a:prstGeom>
              <a:noFill/>
            </p:spPr>
            <p:txBody>
              <a:bodyPr wrap="non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charset="0"/>
                    <a:ea typeface="+mn-ea"/>
                    <a:cs typeface="+mn-cs"/>
                  </a:rPr>
                  <a:t>Translation</a:t>
                </a:r>
              </a:p>
            </p:txBody>
          </p:sp>
          <p:sp>
            <p:nvSpPr>
              <p:cNvPr id="97" name="TextBox 96">
                <a:extLst>
                  <a:ext uri="{FF2B5EF4-FFF2-40B4-BE49-F238E27FC236}">
                    <a16:creationId xmlns:a16="http://schemas.microsoft.com/office/drawing/2014/main" xmlns="" id="{6FE16AFD-E916-4923-AB72-32A8BB6AFFFC}"/>
                  </a:ext>
                </a:extLst>
              </p:cNvPr>
              <p:cNvSpPr txBox="1"/>
              <p:nvPr/>
            </p:nvSpPr>
            <p:spPr>
              <a:xfrm>
                <a:off x="5930439" y="3081868"/>
                <a:ext cx="2365867" cy="387798"/>
              </a:xfrm>
              <a:prstGeom prst="rect">
                <a:avLst/>
              </a:prstGeom>
              <a:solidFill>
                <a:schemeClr val="tx2">
                  <a:lumMod val="50000"/>
                </a:schemeClr>
              </a:solidFill>
            </p:spPr>
            <p:txBody>
              <a:bodyPr wrap="square" lIns="0" tIns="0" rIns="0" bIns="0" rtlCol="0">
                <a:spAutoFit/>
              </a:bodyPr>
              <a:lstStyle/>
              <a:p>
                <a:pPr>
                  <a:lnSpc>
                    <a:spcPct val="90000"/>
                  </a:lnSpc>
                </a:pPr>
                <a:r>
                  <a:rPr lang="en-US" altLang="zh-HK" sz="1400" dirty="0"/>
                  <a:t>Viral translation with host ribosomes into </a:t>
                </a:r>
                <a:r>
                  <a:rPr lang="en-US" altLang="zh-HK" sz="1400" b="1" dirty="0"/>
                  <a:t>polyproteins</a:t>
                </a:r>
                <a:endParaRPr lang="zh-HK" altLang="en-US" sz="1400" b="1" dirty="0"/>
              </a:p>
            </p:txBody>
          </p:sp>
          <p:sp>
            <p:nvSpPr>
              <p:cNvPr id="108" name="Rectangle 107">
                <a:extLst>
                  <a:ext uri="{FF2B5EF4-FFF2-40B4-BE49-F238E27FC236}">
                    <a16:creationId xmlns:a16="http://schemas.microsoft.com/office/drawing/2014/main" xmlns="" id="{1EF070FA-3F40-4904-8A7E-B17B3764EBFB}"/>
                  </a:ext>
                </a:extLst>
              </p:cNvPr>
              <p:cNvSpPr/>
              <p:nvPr/>
            </p:nvSpPr>
            <p:spPr>
              <a:xfrm>
                <a:off x="4106324" y="3011194"/>
                <a:ext cx="440709" cy="346249"/>
              </a:xfrm>
              <a:prstGeom prst="rect">
                <a:avLst/>
              </a:prstGeom>
            </p:spPr>
            <p:txBody>
              <a:bodyPr wrap="none">
                <a:spAutoFit/>
              </a:bodyPr>
              <a:lstStyle/>
              <a:p>
                <a:pPr>
                  <a:lnSpc>
                    <a:spcPct val="90000"/>
                  </a:lnSpc>
                </a:pPr>
                <a:r>
                  <a:rPr lang="en-US" altLang="zh-HK" dirty="0"/>
                  <a:t>(+)</a:t>
                </a:r>
                <a:endParaRPr lang="zh-HK" altLang="en-US" dirty="0"/>
              </a:p>
            </p:txBody>
          </p:sp>
          <p:sp>
            <p:nvSpPr>
              <p:cNvPr id="113" name="Oval 112">
                <a:extLst>
                  <a:ext uri="{FF2B5EF4-FFF2-40B4-BE49-F238E27FC236}">
                    <a16:creationId xmlns:a16="http://schemas.microsoft.com/office/drawing/2014/main" xmlns="" id="{1CEC3059-D270-4F6B-8612-0BE8CF5DE9F0}"/>
                  </a:ext>
                </a:extLst>
              </p:cNvPr>
              <p:cNvSpPr/>
              <p:nvPr/>
            </p:nvSpPr>
            <p:spPr>
              <a:xfrm>
                <a:off x="6159283" y="4316475"/>
                <a:ext cx="215900" cy="213934"/>
              </a:xfrm>
              <a:prstGeom prst="ellipse">
                <a:avLst/>
              </a:prstGeom>
              <a:solidFill>
                <a:schemeClr val="accent3">
                  <a:lumMod val="50000"/>
                  <a:lumOff val="50000"/>
                </a:schemeClr>
              </a:solidFill>
              <a:ln w="19050">
                <a:solidFill>
                  <a:schemeClr val="accent3">
                    <a:lumMod val="25000"/>
                    <a:lumOff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14" name="Oval 113">
                <a:extLst>
                  <a:ext uri="{FF2B5EF4-FFF2-40B4-BE49-F238E27FC236}">
                    <a16:creationId xmlns:a16="http://schemas.microsoft.com/office/drawing/2014/main" xmlns="" id="{829FDD9A-7F8D-4EF1-B938-B283F15622AA}"/>
                  </a:ext>
                </a:extLst>
              </p:cNvPr>
              <p:cNvSpPr/>
              <p:nvPr/>
            </p:nvSpPr>
            <p:spPr>
              <a:xfrm>
                <a:off x="6375691" y="4459731"/>
                <a:ext cx="215900" cy="213934"/>
              </a:xfrm>
              <a:prstGeom prst="ellipse">
                <a:avLst/>
              </a:prstGeom>
              <a:solidFill>
                <a:schemeClr val="accent3">
                  <a:lumMod val="50000"/>
                  <a:lumOff val="50000"/>
                </a:schemeClr>
              </a:solidFill>
              <a:ln w="19050">
                <a:solidFill>
                  <a:schemeClr val="accent3">
                    <a:lumMod val="25000"/>
                    <a:lumOff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15" name="Oval 114">
                <a:extLst>
                  <a:ext uri="{FF2B5EF4-FFF2-40B4-BE49-F238E27FC236}">
                    <a16:creationId xmlns:a16="http://schemas.microsoft.com/office/drawing/2014/main" xmlns="" id="{4A79A8DF-AB43-453D-80A3-3AC848B1DF00}"/>
                  </a:ext>
                </a:extLst>
              </p:cNvPr>
              <p:cNvSpPr/>
              <p:nvPr/>
            </p:nvSpPr>
            <p:spPr>
              <a:xfrm>
                <a:off x="6412267" y="4249927"/>
                <a:ext cx="215900" cy="213934"/>
              </a:xfrm>
              <a:prstGeom prst="ellipse">
                <a:avLst/>
              </a:prstGeom>
              <a:solidFill>
                <a:schemeClr val="accent2">
                  <a:lumMod val="75000"/>
                </a:schemeClr>
              </a:solidFill>
              <a:ln w="19050">
                <a:solidFill>
                  <a:schemeClr val="accent3">
                    <a:lumMod val="25000"/>
                    <a:lumOff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20" name="TextBox 119">
                <a:extLst>
                  <a:ext uri="{FF2B5EF4-FFF2-40B4-BE49-F238E27FC236}">
                    <a16:creationId xmlns:a16="http://schemas.microsoft.com/office/drawing/2014/main" xmlns="" id="{00889D6C-F2C4-4662-8AFD-F6033774777B}"/>
                  </a:ext>
                </a:extLst>
              </p:cNvPr>
              <p:cNvSpPr txBox="1"/>
              <p:nvPr/>
            </p:nvSpPr>
            <p:spPr>
              <a:xfrm>
                <a:off x="4334885" y="3786815"/>
                <a:ext cx="1108915" cy="225703"/>
              </a:xfrm>
              <a:prstGeom prst="rect">
                <a:avLst/>
              </a:prstGeom>
              <a:noFill/>
            </p:spPr>
            <p:txBody>
              <a:bodyPr wrap="none" lIns="0" tIns="0" rIns="0" bIns="0" rtlCol="0">
                <a:spAutoFit/>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srgbClr val="002060"/>
                    </a:solidFill>
                    <a:effectLst/>
                    <a:uLnTx/>
                    <a:uFillTx/>
                    <a:latin typeface="Arial" charset="0"/>
                    <a:ea typeface="+mn-ea"/>
                    <a:cs typeface="+mn-cs"/>
                  </a:rPr>
                  <a:t>Proteolysis</a:t>
                </a:r>
                <a:endParaRPr kumimoji="0" lang="en-US" sz="1600" b="1" i="0" u="none" strike="noStrike" kern="1200" cap="none" spc="0" normalizeH="0" baseline="0" noProof="0" dirty="0">
                  <a:ln>
                    <a:noFill/>
                  </a:ln>
                  <a:solidFill>
                    <a:srgbClr val="002060"/>
                  </a:solidFill>
                  <a:effectLst/>
                  <a:uLnTx/>
                  <a:uFillTx/>
                  <a:latin typeface="Arial" charset="0"/>
                  <a:ea typeface="+mn-ea"/>
                  <a:cs typeface="+mn-cs"/>
                </a:endParaRPr>
              </a:p>
            </p:txBody>
          </p:sp>
          <p:sp>
            <p:nvSpPr>
              <p:cNvPr id="121" name="TextBox 120">
                <a:extLst>
                  <a:ext uri="{FF2B5EF4-FFF2-40B4-BE49-F238E27FC236}">
                    <a16:creationId xmlns:a16="http://schemas.microsoft.com/office/drawing/2014/main" xmlns="" id="{CD2B2B06-A228-4F06-B84B-0A4169E4F541}"/>
                  </a:ext>
                </a:extLst>
              </p:cNvPr>
              <p:cNvSpPr txBox="1"/>
              <p:nvPr/>
            </p:nvSpPr>
            <p:spPr>
              <a:xfrm>
                <a:off x="4095240" y="4048775"/>
                <a:ext cx="1610262" cy="664797"/>
              </a:xfrm>
              <a:prstGeom prst="rect">
                <a:avLst/>
              </a:prstGeom>
              <a:solidFill>
                <a:schemeClr val="tx2">
                  <a:lumMod val="50000"/>
                </a:schemeClr>
              </a:solidFill>
            </p:spPr>
            <p:txBody>
              <a:bodyPr wrap="square" lIns="0" tIns="0" rIns="0" bIns="0" rtlCol="0">
                <a:spAutoFit/>
              </a:bodyPr>
              <a:lstStyle/>
              <a:p>
                <a:pPr>
                  <a:lnSpc>
                    <a:spcPct val="90000"/>
                  </a:lnSpc>
                </a:pPr>
                <a:r>
                  <a:rPr lang="en-US" altLang="zh-HK" sz="1200" b="1" dirty="0" err="1"/>
                  <a:t>PLpro</a:t>
                </a:r>
                <a:r>
                  <a:rPr lang="en-US" altLang="zh-HK" sz="1200" dirty="0"/>
                  <a:t> and </a:t>
                </a:r>
                <a:r>
                  <a:rPr lang="en-US" altLang="zh-HK" sz="1200" b="1" dirty="0"/>
                  <a:t>3CLpro</a:t>
                </a:r>
                <a:r>
                  <a:rPr lang="en-US" altLang="zh-HK" sz="1200" dirty="0"/>
                  <a:t> cleave polyproteins into ~20 non-structural and structural proteins </a:t>
                </a:r>
                <a:endParaRPr lang="zh-HK" altLang="en-US" sz="1200" dirty="0"/>
              </a:p>
            </p:txBody>
          </p:sp>
          <p:pic>
            <p:nvPicPr>
              <p:cNvPr id="122" name="Picture 121">
                <a:extLst>
                  <a:ext uri="{FF2B5EF4-FFF2-40B4-BE49-F238E27FC236}">
                    <a16:creationId xmlns:a16="http://schemas.microsoft.com/office/drawing/2014/main" xmlns="" id="{E7B0B074-F2A0-4248-9DAD-BBC9CE1593E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5106898" y="3553289"/>
                <a:ext cx="1397000" cy="502140"/>
              </a:xfrm>
              <a:prstGeom prst="rect">
                <a:avLst/>
              </a:prstGeom>
            </p:spPr>
          </p:pic>
          <p:cxnSp>
            <p:nvCxnSpPr>
              <p:cNvPr id="123" name="Connector: Curved 122">
                <a:extLst>
                  <a:ext uri="{FF2B5EF4-FFF2-40B4-BE49-F238E27FC236}">
                    <a16:creationId xmlns:a16="http://schemas.microsoft.com/office/drawing/2014/main" xmlns="" id="{0235C459-C8ED-46DF-BA2E-E028AB9DE9A1}"/>
                  </a:ext>
                </a:extLst>
              </p:cNvPr>
              <p:cNvCxnSpPr/>
              <p:nvPr/>
            </p:nvCxnSpPr>
            <p:spPr>
              <a:xfrm rot="16200000" flipH="1">
                <a:off x="5616760" y="3981531"/>
                <a:ext cx="443638" cy="414312"/>
              </a:xfrm>
              <a:prstGeom prst="curvedConnector3">
                <a:avLst>
                  <a:gd name="adj1" fmla="val 52863"/>
                </a:avLst>
              </a:prstGeom>
              <a:ln w="19050">
                <a:solidFill>
                  <a:schemeClr val="bg2">
                    <a:lumMod val="2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4" name="Connector: Curved 123">
                <a:extLst>
                  <a:ext uri="{FF2B5EF4-FFF2-40B4-BE49-F238E27FC236}">
                    <a16:creationId xmlns:a16="http://schemas.microsoft.com/office/drawing/2014/main" xmlns="" id="{E72AB73B-C44C-4F1A-ACBF-FBF4A16F3B89}"/>
                  </a:ext>
                </a:extLst>
              </p:cNvPr>
              <p:cNvCxnSpPr/>
              <p:nvPr/>
            </p:nvCxnSpPr>
            <p:spPr>
              <a:xfrm rot="16200000" flipH="1">
                <a:off x="5972360" y="3994231"/>
                <a:ext cx="443638" cy="414312"/>
              </a:xfrm>
              <a:prstGeom prst="curvedConnector3">
                <a:avLst>
                  <a:gd name="adj1" fmla="val 52863"/>
                </a:avLst>
              </a:prstGeom>
              <a:ln w="19050">
                <a:solidFill>
                  <a:schemeClr val="bg2">
                    <a:lumMod val="25000"/>
                  </a:scheme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1457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E0E4AA2-A5EC-4362-B3D5-1B3DB93F7D7D}"/>
              </a:ext>
            </a:extLst>
          </p:cNvPr>
          <p:cNvSpPr>
            <a:spLocks noGrp="1"/>
          </p:cNvSpPr>
          <p:nvPr>
            <p:ph type="title"/>
          </p:nvPr>
        </p:nvSpPr>
        <p:spPr>
          <a:xfrm>
            <a:off x="2403231" y="274638"/>
            <a:ext cx="6881446" cy="756993"/>
          </a:xfrm>
          <a:noFill/>
        </p:spPr>
        <p:txBody>
          <a:bodyPr>
            <a:normAutofit/>
          </a:bodyPr>
          <a:lstStyle/>
          <a:p>
            <a:r>
              <a:rPr lang="nl-NL" dirty="0" err="1">
                <a:solidFill>
                  <a:srgbClr val="FFFF00"/>
                </a:solidFill>
              </a:rPr>
              <a:t>Role</a:t>
            </a:r>
            <a:r>
              <a:rPr lang="nl-NL" dirty="0">
                <a:solidFill>
                  <a:srgbClr val="FFFF00"/>
                </a:solidFill>
              </a:rPr>
              <a:t> of ACE-2 in COVID-19</a:t>
            </a:r>
          </a:p>
        </p:txBody>
      </p:sp>
      <p:sp>
        <p:nvSpPr>
          <p:cNvPr id="3" name="Tijdelijke aanduiding voor inhoud 2">
            <a:extLst>
              <a:ext uri="{FF2B5EF4-FFF2-40B4-BE49-F238E27FC236}">
                <a16:creationId xmlns:a16="http://schemas.microsoft.com/office/drawing/2014/main" xmlns="" id="{6561C0D8-D9CD-4DC8-9DBA-6B2178D30449}"/>
              </a:ext>
            </a:extLst>
          </p:cNvPr>
          <p:cNvSpPr>
            <a:spLocks noGrp="1"/>
          </p:cNvSpPr>
          <p:nvPr>
            <p:ph idx="1"/>
          </p:nvPr>
        </p:nvSpPr>
        <p:spPr>
          <a:xfrm>
            <a:off x="175845" y="1729087"/>
            <a:ext cx="4329247" cy="3980052"/>
          </a:xfrm>
          <a:solidFill>
            <a:schemeClr val="accent6">
              <a:lumMod val="50000"/>
            </a:schemeClr>
          </a:solidFill>
        </p:spPr>
        <p:txBody>
          <a:bodyPr>
            <a:normAutofit lnSpcReduction="10000"/>
          </a:bodyPr>
          <a:lstStyle/>
          <a:p>
            <a:r>
              <a:rPr lang="nl-NL" dirty="0" err="1"/>
              <a:t>Viral</a:t>
            </a:r>
            <a:r>
              <a:rPr lang="nl-NL" dirty="0"/>
              <a:t> entry </a:t>
            </a:r>
            <a:r>
              <a:rPr lang="nl-NL" dirty="0" err="1"/>
              <a:t>into</a:t>
            </a:r>
            <a:r>
              <a:rPr lang="nl-NL" dirty="0"/>
              <a:t> </a:t>
            </a:r>
            <a:r>
              <a:rPr lang="nl-NL" dirty="0" err="1"/>
              <a:t>cell</a:t>
            </a:r>
            <a:endParaRPr lang="nl-NL" dirty="0"/>
          </a:p>
          <a:p>
            <a:endParaRPr lang="nl-NL" dirty="0"/>
          </a:p>
          <a:p>
            <a:r>
              <a:rPr lang="nl-NL" dirty="0" err="1"/>
              <a:t>Downregulation</a:t>
            </a:r>
            <a:r>
              <a:rPr lang="nl-NL" dirty="0"/>
              <a:t> in </a:t>
            </a:r>
            <a:r>
              <a:rPr lang="nl-NL" dirty="0" err="1"/>
              <a:t>lungs</a:t>
            </a:r>
            <a:r>
              <a:rPr lang="nl-NL" dirty="0"/>
              <a:t> </a:t>
            </a:r>
            <a:r>
              <a:rPr lang="nl-NL" dirty="0" err="1"/>
              <a:t>by</a:t>
            </a:r>
            <a:r>
              <a:rPr lang="nl-NL" dirty="0"/>
              <a:t> virus leads </a:t>
            </a:r>
            <a:r>
              <a:rPr lang="nl-NL" dirty="0" err="1"/>
              <a:t>to</a:t>
            </a:r>
            <a:r>
              <a:rPr lang="nl-NL" dirty="0"/>
              <a:t>:</a:t>
            </a:r>
          </a:p>
          <a:p>
            <a:pPr lvl="1"/>
            <a:r>
              <a:rPr lang="nl-NL" sz="2600" dirty="0" err="1"/>
              <a:t>Reduced</a:t>
            </a:r>
            <a:r>
              <a:rPr lang="nl-NL" sz="2600" dirty="0"/>
              <a:t> </a:t>
            </a:r>
            <a:r>
              <a:rPr lang="nl-NL" sz="2600" dirty="0" err="1"/>
              <a:t>Ang</a:t>
            </a:r>
            <a:r>
              <a:rPr lang="nl-NL" sz="2600" dirty="0"/>
              <a:t> 1-7  &gt;     	</a:t>
            </a:r>
            <a:r>
              <a:rPr lang="nl-NL" sz="2600" dirty="0" err="1"/>
              <a:t>Reduced</a:t>
            </a:r>
            <a:r>
              <a:rPr lang="nl-NL" sz="2600" dirty="0"/>
              <a:t> </a:t>
            </a:r>
            <a:r>
              <a:rPr lang="nl-NL" sz="2600" dirty="0" err="1"/>
              <a:t>lung</a:t>
            </a:r>
            <a:r>
              <a:rPr lang="nl-NL" sz="2600" dirty="0"/>
              <a:t> 	</a:t>
            </a:r>
            <a:r>
              <a:rPr lang="nl-NL" sz="2600" dirty="0" err="1"/>
              <a:t>protection</a:t>
            </a:r>
            <a:endParaRPr lang="nl-NL" sz="2600" dirty="0"/>
          </a:p>
          <a:p>
            <a:pPr marL="457200" lvl="1" indent="0">
              <a:buNone/>
            </a:pPr>
            <a:endParaRPr lang="nl-NL" sz="2600" dirty="0"/>
          </a:p>
          <a:p>
            <a:pPr lvl="1"/>
            <a:r>
              <a:rPr lang="nl-NL" sz="2600" dirty="0" err="1"/>
              <a:t>Increased</a:t>
            </a:r>
            <a:r>
              <a:rPr lang="nl-NL" sz="2600" dirty="0"/>
              <a:t> </a:t>
            </a:r>
            <a:r>
              <a:rPr lang="nl-NL" sz="2600" dirty="0" err="1"/>
              <a:t>Ang</a:t>
            </a:r>
            <a:r>
              <a:rPr lang="nl-NL" sz="2600" dirty="0"/>
              <a:t>-II    &gt;</a:t>
            </a:r>
            <a:br>
              <a:rPr lang="nl-NL" sz="2600" dirty="0"/>
            </a:br>
            <a:r>
              <a:rPr lang="nl-NL" sz="2600" dirty="0"/>
              <a:t>  </a:t>
            </a:r>
            <a:r>
              <a:rPr lang="nl-NL" sz="2600" dirty="0" err="1"/>
              <a:t>Increased</a:t>
            </a:r>
            <a:r>
              <a:rPr lang="nl-NL" sz="2600" dirty="0"/>
              <a:t> </a:t>
            </a:r>
            <a:r>
              <a:rPr lang="nl-NL" sz="2600" dirty="0" err="1"/>
              <a:t>lung</a:t>
            </a:r>
            <a:r>
              <a:rPr lang="nl-NL" sz="2600" dirty="0"/>
              <a:t> </a:t>
            </a:r>
            <a:r>
              <a:rPr lang="nl-NL" sz="2600" dirty="0" err="1"/>
              <a:t>injury</a:t>
            </a:r>
            <a:endParaRPr lang="nl-NL" sz="2600" dirty="0"/>
          </a:p>
        </p:txBody>
      </p:sp>
      <p:pic>
        <p:nvPicPr>
          <p:cNvPr id="1026" name="Picture 2" descr="Graphical Abstract">
            <a:extLst>
              <a:ext uri="{FF2B5EF4-FFF2-40B4-BE49-F238E27FC236}">
                <a16:creationId xmlns:a16="http://schemas.microsoft.com/office/drawing/2014/main" xmlns="" id="{5338FB99-12E8-4116-B1FE-E5366F10A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9614" y="1466885"/>
            <a:ext cx="7492224" cy="4517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30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0DE48-4B61-5848-B718-34EE7B3DF5C4}"/>
              </a:ext>
            </a:extLst>
          </p:cNvPr>
          <p:cNvSpPr>
            <a:spLocks noGrp="1"/>
          </p:cNvSpPr>
          <p:nvPr>
            <p:ph type="ctrTitle"/>
          </p:nvPr>
        </p:nvSpPr>
        <p:spPr>
          <a:xfrm>
            <a:off x="1010749" y="794811"/>
            <a:ext cx="10366323" cy="1966677"/>
          </a:xfrm>
          <a:noFill/>
        </p:spPr>
        <p:txBody>
          <a:bodyPr>
            <a:noAutofit/>
          </a:bodyPr>
          <a:lstStyle/>
          <a:p>
            <a:r>
              <a:rPr lang="en-AU" sz="3600" dirty="0">
                <a:solidFill>
                  <a:srgbClr val="FFFF00"/>
                </a:solidFill>
              </a:rPr>
              <a:t>General Approach to the Patient with COVID-19 and elevated liver enzymes</a:t>
            </a:r>
            <a:r>
              <a:rPr lang="en-US" sz="3600" dirty="0"/>
              <a:t/>
            </a:r>
            <a:br>
              <a:rPr lang="en-US" sz="3600" dirty="0"/>
            </a:br>
            <a:endParaRPr lang="en-US" sz="3600" dirty="0">
              <a:solidFill>
                <a:srgbClr val="FFFFFF"/>
              </a:solidFill>
            </a:endParaRPr>
          </a:p>
        </p:txBody>
      </p:sp>
      <p:sp>
        <p:nvSpPr>
          <p:cNvPr id="3" name="Subtitle 2">
            <a:extLst>
              <a:ext uri="{FF2B5EF4-FFF2-40B4-BE49-F238E27FC236}">
                <a16:creationId xmlns:a16="http://schemas.microsoft.com/office/drawing/2014/main" xmlns="" id="{2BE42096-E0CA-2D4F-9281-AE84C410FE49}"/>
              </a:ext>
            </a:extLst>
          </p:cNvPr>
          <p:cNvSpPr>
            <a:spLocks noGrp="1"/>
          </p:cNvSpPr>
          <p:nvPr>
            <p:ph type="subTitle" idx="1"/>
          </p:nvPr>
        </p:nvSpPr>
        <p:spPr>
          <a:xfrm>
            <a:off x="5005754" y="3106966"/>
            <a:ext cx="5619574" cy="3375896"/>
          </a:xfrm>
          <a:noFill/>
        </p:spPr>
        <p:txBody>
          <a:bodyPr>
            <a:normAutofit/>
          </a:bodyPr>
          <a:lstStyle/>
          <a:p>
            <a:r>
              <a:rPr lang="en-US" sz="2400" cap="none" dirty="0">
                <a:solidFill>
                  <a:schemeClr val="tx1"/>
                </a:solidFill>
              </a:rPr>
              <a:t>D.J. van Leeuwen (USA/Rwanda) </a:t>
            </a:r>
          </a:p>
          <a:p>
            <a:r>
              <a:rPr lang="en-US" sz="2400" cap="none" dirty="0">
                <a:solidFill>
                  <a:schemeClr val="tx1"/>
                </a:solidFill>
              </a:rPr>
              <a:t>Q Ning (China) </a:t>
            </a:r>
          </a:p>
          <a:p>
            <a:r>
              <a:rPr lang="en-US" sz="2400" cap="none" dirty="0">
                <a:solidFill>
                  <a:schemeClr val="tx1"/>
                </a:solidFill>
              </a:rPr>
              <a:t>A  Lee (Australia) </a:t>
            </a:r>
          </a:p>
          <a:p>
            <a:endParaRPr lang="en-US" sz="2400" cap="none" dirty="0">
              <a:solidFill>
                <a:schemeClr val="tx1"/>
              </a:solidFill>
            </a:endParaRPr>
          </a:p>
          <a:p>
            <a:endParaRPr lang="en-US" sz="2400" cap="none" dirty="0">
              <a:solidFill>
                <a:schemeClr val="tx1"/>
              </a:solidFill>
            </a:endParaRPr>
          </a:p>
          <a:p>
            <a:r>
              <a:rPr lang="en-US" sz="2400" dirty="0">
                <a:solidFill>
                  <a:schemeClr val="tx1"/>
                </a:solidFill>
              </a:rPr>
              <a:t>April 22, 2020</a:t>
            </a:r>
          </a:p>
        </p:txBody>
      </p:sp>
      <p:pic>
        <p:nvPicPr>
          <p:cNvPr id="5" name="Picture 4" descr="A close up of a sign&#10;&#10;Description automatically generated">
            <a:extLst>
              <a:ext uri="{FF2B5EF4-FFF2-40B4-BE49-F238E27FC236}">
                <a16:creationId xmlns:a16="http://schemas.microsoft.com/office/drawing/2014/main" xmlns="" id="{1728E114-4F3E-0B44-A007-A61760F38570}"/>
              </a:ext>
            </a:extLst>
          </p:cNvPr>
          <p:cNvPicPr>
            <a:picLocks noChangeAspect="1"/>
          </p:cNvPicPr>
          <p:nvPr/>
        </p:nvPicPr>
        <p:blipFill>
          <a:blip r:embed="rId3"/>
          <a:stretch>
            <a:fillRect/>
          </a:stretch>
        </p:blipFill>
        <p:spPr>
          <a:xfrm>
            <a:off x="174347" y="3964492"/>
            <a:ext cx="2724326" cy="2724326"/>
          </a:xfrm>
          <a:prstGeom prst="rect">
            <a:avLst/>
          </a:prstGeom>
        </p:spPr>
      </p:pic>
    </p:spTree>
    <p:extLst>
      <p:ext uri="{BB962C8B-B14F-4D97-AF65-F5344CB8AC3E}">
        <p14:creationId xmlns:p14="http://schemas.microsoft.com/office/powerpoint/2010/main" val="3305577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D9BDCC-D320-46B0-8702-0FBFC874D4AF}"/>
              </a:ext>
            </a:extLst>
          </p:cNvPr>
          <p:cNvSpPr>
            <a:spLocks noGrp="1"/>
          </p:cNvSpPr>
          <p:nvPr>
            <p:ph type="title"/>
          </p:nvPr>
        </p:nvSpPr>
        <p:spPr>
          <a:xfrm>
            <a:off x="644682" y="668742"/>
            <a:ext cx="9383901" cy="1176082"/>
          </a:xfrm>
        </p:spPr>
        <p:txBody>
          <a:bodyPr/>
          <a:lstStyle/>
          <a:p>
            <a:r>
              <a:rPr lang="en-AU" dirty="0">
                <a:solidFill>
                  <a:srgbClr val="FFFF00"/>
                </a:solidFill>
              </a:rPr>
              <a:t>Liver test abnormalities in COVID-I9</a:t>
            </a:r>
          </a:p>
        </p:txBody>
      </p:sp>
      <p:sp>
        <p:nvSpPr>
          <p:cNvPr id="3" name="Content Placeholder 2">
            <a:extLst>
              <a:ext uri="{FF2B5EF4-FFF2-40B4-BE49-F238E27FC236}">
                <a16:creationId xmlns:a16="http://schemas.microsoft.com/office/drawing/2014/main" xmlns="" id="{097F36A7-8945-4D45-A995-6AF37D081C17}"/>
              </a:ext>
            </a:extLst>
          </p:cNvPr>
          <p:cNvSpPr>
            <a:spLocks noGrp="1"/>
          </p:cNvSpPr>
          <p:nvPr>
            <p:ph idx="1"/>
          </p:nvPr>
        </p:nvSpPr>
        <p:spPr>
          <a:xfrm>
            <a:off x="1700784" y="1808328"/>
            <a:ext cx="8759060" cy="3443896"/>
          </a:xfrm>
          <a:noFill/>
        </p:spPr>
        <p:txBody>
          <a:bodyPr>
            <a:normAutofit/>
          </a:bodyPr>
          <a:lstStyle/>
          <a:p>
            <a:r>
              <a:rPr lang="en-AU" sz="2800" dirty="0"/>
              <a:t>Incidence range from 14-76% from mild, transient increase to </a:t>
            </a:r>
            <a:r>
              <a:rPr lang="en-AU" sz="2800" dirty="0">
                <a:solidFill>
                  <a:srgbClr val="42FBF3"/>
                </a:solidFill>
              </a:rPr>
              <a:t>(very rare) </a:t>
            </a:r>
            <a:r>
              <a:rPr lang="en-AU" sz="2800" dirty="0"/>
              <a:t>severe hepatitis</a:t>
            </a:r>
            <a:endParaRPr lang="en-AU" sz="2800" dirty="0">
              <a:solidFill>
                <a:srgbClr val="42FBF3"/>
              </a:solidFill>
            </a:endParaRPr>
          </a:p>
          <a:p>
            <a:r>
              <a:rPr lang="en-AU" sz="2800" dirty="0"/>
              <a:t>ALT and AST increase most commonly reported</a:t>
            </a:r>
            <a:endParaRPr lang="en-AU" sz="2800" dirty="0">
              <a:solidFill>
                <a:srgbClr val="FF0000"/>
              </a:solidFill>
            </a:endParaRPr>
          </a:p>
          <a:p>
            <a:r>
              <a:rPr lang="en-AU" sz="2800" dirty="0">
                <a:solidFill>
                  <a:srgbClr val="42FBF3"/>
                </a:solidFill>
              </a:rPr>
              <a:t>Bilirubin </a:t>
            </a:r>
            <a:r>
              <a:rPr lang="en-AU" sz="2800" dirty="0"/>
              <a:t>increased in about 10% cases.</a:t>
            </a:r>
          </a:p>
          <a:p>
            <a:r>
              <a:rPr lang="en-AU" sz="2800" dirty="0"/>
              <a:t>GGT increased in about 50% cases.</a:t>
            </a:r>
          </a:p>
        </p:txBody>
      </p:sp>
      <p:sp>
        <p:nvSpPr>
          <p:cNvPr id="4" name="Rectangle 3"/>
          <p:cNvSpPr/>
          <p:nvPr/>
        </p:nvSpPr>
        <p:spPr>
          <a:xfrm>
            <a:off x="3384884" y="5049672"/>
            <a:ext cx="8652446" cy="1323439"/>
          </a:xfrm>
          <a:prstGeom prst="rect">
            <a:avLst/>
          </a:prstGeom>
        </p:spPr>
        <p:txBody>
          <a:bodyPr wrap="square">
            <a:spAutoFit/>
          </a:bodyPr>
          <a:lstStyle/>
          <a:p>
            <a:pPr lvl="0"/>
            <a:endParaRPr lang="en-US" sz="2000" dirty="0"/>
          </a:p>
          <a:p>
            <a:pPr lvl="0"/>
            <a:endParaRPr lang="en-US" sz="2000" dirty="0"/>
          </a:p>
          <a:p>
            <a:pPr lvl="0"/>
            <a:r>
              <a:rPr lang="en-US" sz="2000" dirty="0"/>
              <a:t>Guan WJ,  N </a:t>
            </a:r>
            <a:r>
              <a:rPr lang="en-US" sz="2000" dirty="0" err="1"/>
              <a:t>Engl</a:t>
            </a:r>
            <a:r>
              <a:rPr lang="en-US" sz="2000" dirty="0"/>
              <a:t> J Med 2020; Fan Z, Clin Gastroenterol </a:t>
            </a:r>
            <a:r>
              <a:rPr lang="en-US" sz="2000" dirty="0" err="1"/>
              <a:t>Hepatol</a:t>
            </a:r>
            <a:r>
              <a:rPr lang="en-US" sz="2000" dirty="0"/>
              <a:t> 2020; </a:t>
            </a:r>
          </a:p>
          <a:p>
            <a:pPr lvl="0"/>
            <a:r>
              <a:rPr lang="en-US" sz="2000" dirty="0"/>
              <a:t>Cai Q, J </a:t>
            </a:r>
            <a:r>
              <a:rPr lang="en-US" sz="2000" dirty="0" err="1"/>
              <a:t>Hepatol</a:t>
            </a:r>
            <a:r>
              <a:rPr lang="en-US" sz="2000" dirty="0"/>
              <a:t> 2020.</a:t>
            </a:r>
          </a:p>
        </p:txBody>
      </p:sp>
    </p:spTree>
    <p:custDataLst>
      <p:tags r:id="rId1"/>
    </p:custDataLst>
    <p:extLst>
      <p:ext uri="{BB962C8B-B14F-4D97-AF65-F5344CB8AC3E}">
        <p14:creationId xmlns:p14="http://schemas.microsoft.com/office/powerpoint/2010/main" val="3039807273"/>
      </p:ext>
    </p:extLst>
  </p:cSld>
  <p:clrMapOvr>
    <a:masterClrMapping/>
  </p:clrMapOvr>
  <mc:AlternateContent xmlns:mc="http://schemas.openxmlformats.org/markup-compatibility/2006" xmlns:p14="http://schemas.microsoft.com/office/powerpoint/2010/main">
    <mc:Choice Requires="p14">
      <p:transition spd="med" p14:dur="700" advTm="16279">
        <p:fade/>
      </p:transition>
    </mc:Choice>
    <mc:Fallback xmlns="">
      <p:transition spd="med" advTm="16279">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1.3|1.4|1.3|1.2|1.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GO">
  <a:themeElements>
    <a:clrScheme name="Custom 8">
      <a:dk1>
        <a:srgbClr val="000000"/>
      </a:dk1>
      <a:lt1>
        <a:srgbClr val="FFFFFF"/>
      </a:lt1>
      <a:dk2>
        <a:srgbClr val="0E5580"/>
      </a:dk2>
      <a:lt2>
        <a:srgbClr val="EBEBEB"/>
      </a:lt2>
      <a:accent1>
        <a:srgbClr val="BF0000"/>
      </a:accent1>
      <a:accent2>
        <a:srgbClr val="FFB316"/>
      </a:accent2>
      <a:accent3>
        <a:srgbClr val="66B821"/>
      </a:accent3>
      <a:accent4>
        <a:srgbClr val="5AA0F5"/>
      </a:accent4>
      <a:accent5>
        <a:srgbClr val="75CEEC"/>
      </a:accent5>
      <a:accent6>
        <a:srgbClr val="65D6A0"/>
      </a:accent6>
      <a:hlink>
        <a:srgbClr val="FFB316"/>
      </a:hlink>
      <a:folHlink>
        <a:srgbClr val="BDE0FB"/>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WGO" id="{CA417E41-F508-5346-B8CD-D87AB7E78DAA}" vid="{48B2A3F4-6E86-3549-83D1-3C55CFD83D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WGO</Template>
  <TotalTime>604</TotalTime>
  <Words>1623</Words>
  <Application>Microsoft Macintosh PowerPoint</Application>
  <PresentationFormat>Custom</PresentationFormat>
  <Paragraphs>260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WGO</vt:lpstr>
      <vt:lpstr> WGO Guidance for Patients with COVID-19 and liver disease </vt:lpstr>
      <vt:lpstr>Topics   COVID-19 and Liver Disease</vt:lpstr>
      <vt:lpstr>COVID-19:Overview and nomenclature </vt:lpstr>
      <vt:lpstr>Viral Characteristics SARS-Cov-2  - 1</vt:lpstr>
      <vt:lpstr>Viral Characteristics of SARS-CoV-2  -2 </vt:lpstr>
      <vt:lpstr>CoV Replication and Life Cycle</vt:lpstr>
      <vt:lpstr>Role of ACE-2 in COVID-19</vt:lpstr>
      <vt:lpstr>General Approach to the Patient with COVID-19 and elevated liver enzymes </vt:lpstr>
      <vt:lpstr>Liver test abnormalities in COVID-I9</vt:lpstr>
      <vt:lpstr>PowerPoint Presentation</vt:lpstr>
      <vt:lpstr>PowerPoint Presentation</vt:lpstr>
      <vt:lpstr>PowerPoint Presentation</vt:lpstr>
      <vt:lpstr>Pathogenesis of liver abnormalities in          COVID-19</vt:lpstr>
      <vt:lpstr>Interpretation of tests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Viral Characteristics</dc:title>
  <dc:creator>Cihan Yurdaydin</dc:creator>
  <cp:lastModifiedBy>Cihan Yurdaydin</cp:lastModifiedBy>
  <cp:revision>53</cp:revision>
  <dcterms:created xsi:type="dcterms:W3CDTF">2020-05-09T13:14:01Z</dcterms:created>
  <dcterms:modified xsi:type="dcterms:W3CDTF">2020-05-27T11:50:10Z</dcterms:modified>
</cp:coreProperties>
</file>