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36" r:id="rId1"/>
  </p:sldMasterIdLst>
  <p:notesMasterIdLst>
    <p:notesMasterId r:id="rId11"/>
  </p:notesMasterIdLst>
  <p:handoutMasterIdLst>
    <p:handoutMasterId r:id="rId12"/>
  </p:handoutMasterIdLst>
  <p:sldIdLst>
    <p:sldId id="619" r:id="rId2"/>
    <p:sldId id="631" r:id="rId3"/>
    <p:sldId id="625" r:id="rId4"/>
    <p:sldId id="626" r:id="rId5"/>
    <p:sldId id="627" r:id="rId6"/>
    <p:sldId id="628" r:id="rId7"/>
    <p:sldId id="629" r:id="rId8"/>
    <p:sldId id="632" r:id="rId9"/>
    <p:sldId id="630" r:id="rId10"/>
  </p:sldIdLst>
  <p:sldSz cx="12188825" cy="6858000"/>
  <p:notesSz cx="7010400" cy="92360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elle Graber" initials="RG" lastIdx="12" clrIdx="0"/>
  <p:cmAuthor id="2" name="Ashley Huren" initials="AH" lastIdx="11" clrIdx="1"/>
  <p:cmAuthor id="3" name="Dirk J van Leeuwen" initials="DJvL" lastIdx="1" clrIdx="2">
    <p:extLst>
      <p:ext uri="{19B8F6BF-5375-455C-9EA6-DF929625EA0E}">
        <p15:presenceInfo xmlns:p15="http://schemas.microsoft.com/office/powerpoint/2012/main" xmlns="" userId="a5e2bd8030202f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A2"/>
    <a:srgbClr val="F58220"/>
    <a:srgbClr val="33CC33"/>
    <a:srgbClr val="FF9900"/>
    <a:srgbClr val="DDDDDD"/>
    <a:srgbClr val="006699"/>
    <a:srgbClr val="00BC00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5" autoAdjust="0"/>
    <p:restoredTop sz="84014" autoAdjust="0"/>
  </p:normalViewPr>
  <p:slideViewPr>
    <p:cSldViewPr>
      <p:cViewPr varScale="1">
        <p:scale>
          <a:sx n="59" d="100"/>
          <a:sy n="59" d="100"/>
        </p:scale>
        <p:origin x="-1480" y="-11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98" y="66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2T14:20:33.739" idx="1">
    <p:pos x="652" y="1432"/>
    <p:text>what related to sofosbuvir in sentence 2 and 3?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l" defTabSz="921669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1669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57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l" defTabSz="921669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773357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1669" eaLnBrk="1" hangingPunct="1">
              <a:defRPr sz="1100"/>
            </a:lvl1pPr>
          </a:lstStyle>
          <a:p>
            <a:pPr>
              <a:defRPr/>
            </a:pPr>
            <a:fld id="{E7787738-1366-471E-B853-8F4E255C94A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85428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l" defTabSz="921669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1669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693738"/>
            <a:ext cx="61531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824" y="4385915"/>
            <a:ext cx="5610754" cy="41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57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l" defTabSz="921669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773357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1669" eaLnBrk="1" hangingPunct="1">
              <a:defRPr sz="1100"/>
            </a:lvl1pPr>
          </a:lstStyle>
          <a:p>
            <a:pPr>
              <a:defRPr/>
            </a:pPr>
            <a:fld id="{706B7A12-E4A9-4FC6-82F8-E9BB1218CEC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88889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4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FA81D-B5A4-4B3D-8B44-78237E2698C8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7036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4" y="1447803"/>
            <a:ext cx="7999315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8870" y="3765449"/>
            <a:ext cx="726460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2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486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4" y="2667000"/>
            <a:ext cx="2927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8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1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6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3" y="482721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0" y="2209800"/>
            <a:ext cx="293211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8" y="482721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1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6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5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5" y="430217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773205"/>
            <a:ext cx="7423149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G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2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5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3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6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8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4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5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8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7055" y="1676400"/>
            <a:ext cx="3758221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4467" y="-457200"/>
            <a:ext cx="2133044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7055" y="6096000"/>
            <a:ext cx="1320456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264" y="2667000"/>
            <a:ext cx="5586545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4836" y="0"/>
            <a:ext cx="914162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5"/>
            <a:ext cx="894654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6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FF4E31-4E5E-49A8-8CEF-89F543122A9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3656646" y="6405282"/>
            <a:ext cx="7701780" cy="3765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7" y="29573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29DC-27C8-416F-826B-C0F2817F54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F8D0CB2-4866-0243-B72C-1ACC88F881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6057903"/>
            <a:ext cx="81258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3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  <p:sldLayoutId id="2147485250" r:id="rId14"/>
    <p:sldLayoutId id="2147485251" r:id="rId15"/>
    <p:sldLayoutId id="2147485252" r:id="rId16"/>
    <p:sldLayoutId id="2147485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FFFF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vid19-druginteraction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12188825" cy="1656184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rgbClr val="FFFF00"/>
                </a:solidFill>
              </a:rPr>
              <a:t>Therapies under investigation for COVID-19    and potential hepatotoxicity</a:t>
            </a:r>
            <a:r>
              <a:rPr lang="de-DE" altLang="en-US" sz="3200" dirty="0">
                <a:solidFill>
                  <a:srgbClr val="FFFF00"/>
                </a:solidFill>
              </a:rPr>
              <a:t/>
            </a:r>
            <a:br>
              <a:rPr lang="de-DE" altLang="en-US" sz="3200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0541" y="3717032"/>
            <a:ext cx="499125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800" i="1" dirty="0" err="1"/>
              <a:t>Gamal</a:t>
            </a:r>
            <a:r>
              <a:rPr lang="en-AU" sz="2800" i="1" dirty="0"/>
              <a:t> </a:t>
            </a:r>
            <a:r>
              <a:rPr lang="en-AU" sz="2800" i="1" dirty="0" err="1"/>
              <a:t>Esmat</a:t>
            </a:r>
            <a:r>
              <a:rPr lang="en-AU" sz="2800" i="1" dirty="0"/>
              <a:t> (Egypt)</a:t>
            </a:r>
            <a:endParaRPr lang="en-US" sz="28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54CA55D-8D10-EE45-AAD7-6DF3F9DDA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2" y="3717033"/>
            <a:ext cx="4056857" cy="3043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83">
        <p:fade/>
      </p:transition>
    </mc:Choice>
    <mc:Fallback xmlns="">
      <p:transition spd="med" advTm="988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72" y="188640"/>
            <a:ext cx="8755706" cy="140053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Treatment considerations for COVID-19 in patients with chronic liver disease or after liver transplantation</a:t>
            </a:r>
            <a:endParaRPr lang="ar-EG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72" y="1988840"/>
            <a:ext cx="10654409" cy="4032449"/>
          </a:xfrm>
          <a:noFill/>
        </p:spPr>
        <p:txBody>
          <a:bodyPr>
            <a:normAutofit/>
          </a:bodyPr>
          <a:lstStyle/>
          <a:p>
            <a:r>
              <a:rPr lang="en-US" dirty="0"/>
              <a:t>Currently no drugs approved for CoVID-19, several tested, many under investigation.</a:t>
            </a:r>
          </a:p>
          <a:p>
            <a:r>
              <a:rPr lang="en-US" dirty="0"/>
              <a:t>Regarding patients with chronic liver disease: impaired liver function is particular high risk for drug toxicity, i.e. in patients with Child-Pugh B/C cirrhosis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Consider drug-interactions in liver transplant patients with certain immunosuppressive therapies.</a:t>
            </a:r>
          </a:p>
          <a:p>
            <a:r>
              <a:rPr lang="en-AU" dirty="0"/>
              <a:t>Drug levels of </a:t>
            </a:r>
            <a:r>
              <a:rPr lang="en-AU" dirty="0" err="1"/>
              <a:t>calcineurin</a:t>
            </a:r>
            <a:r>
              <a:rPr lang="en-AU" dirty="0"/>
              <a:t> inhibitors (cyclosporine or </a:t>
            </a:r>
            <a:r>
              <a:rPr lang="en-AU" dirty="0" err="1"/>
              <a:t>tacrolimus</a:t>
            </a:r>
            <a:r>
              <a:rPr lang="en-AU" dirty="0"/>
              <a:t>), and </a:t>
            </a:r>
            <a:r>
              <a:rPr lang="en-AU" dirty="0" err="1"/>
              <a:t>mTOR</a:t>
            </a:r>
            <a:r>
              <a:rPr lang="en-AU" dirty="0"/>
              <a:t> inhibitors (</a:t>
            </a:r>
            <a:r>
              <a:rPr lang="en-AU" dirty="0" err="1"/>
              <a:t>sirolimus</a:t>
            </a:r>
            <a:r>
              <a:rPr lang="en-AU" dirty="0"/>
              <a:t> or </a:t>
            </a:r>
            <a:r>
              <a:rPr lang="en-AU" dirty="0" err="1"/>
              <a:t>everolimus</a:t>
            </a:r>
            <a:r>
              <a:rPr lang="en-AU" dirty="0"/>
              <a:t>) will have to be closely monitored.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4342" y="5589240"/>
            <a:ext cx="445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 </a:t>
            </a:r>
            <a:r>
              <a:rPr lang="en-AU" sz="1600" dirty="0" err="1"/>
              <a:t>Boettler</a:t>
            </a:r>
            <a:r>
              <a:rPr lang="en-AU" sz="1600" dirty="0"/>
              <a:t>, T.,</a:t>
            </a:r>
            <a:r>
              <a:rPr lang="en-AU" sz="1600" i="1" dirty="0"/>
              <a:t> JHEP Reports</a:t>
            </a:r>
            <a:r>
              <a:rPr lang="en-AU" sz="1600" dirty="0"/>
              <a:t>, 2020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51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72" y="260648"/>
            <a:ext cx="9043663" cy="720080"/>
          </a:xfrm>
        </p:spPr>
        <p:txBody>
          <a:bodyPr/>
          <a:lstStyle/>
          <a:p>
            <a:r>
              <a:rPr lang="en-US" sz="4000" dirty="0" err="1">
                <a:solidFill>
                  <a:srgbClr val="FFFF00"/>
                </a:solidFill>
              </a:rPr>
              <a:t>Remdesivir</a:t>
            </a:r>
            <a:endParaRPr lang="ar-EG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15" y="1268761"/>
            <a:ext cx="11134337" cy="3888432"/>
          </a:xfrm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NUC, </a:t>
            </a:r>
            <a:r>
              <a:rPr lang="en-AU" sz="2400" dirty="0"/>
              <a:t>that acts as viral RNA polymerase inhibitor in vitro</a:t>
            </a:r>
            <a:r>
              <a:rPr lang="en-AU" sz="2400" baseline="30000" dirty="0"/>
              <a:t>1.</a:t>
            </a:r>
            <a:endParaRPr lang="en-A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AU" sz="2400" dirty="0"/>
              <a:t>Case reports</a:t>
            </a:r>
            <a:r>
              <a:rPr lang="en-AU" sz="2400" baseline="30000" dirty="0"/>
              <a:t>2</a:t>
            </a:r>
            <a:r>
              <a:rPr lang="en-AU" sz="2400" dirty="0"/>
              <a:t> and Initial analysis of large RCT suggest shortened recovery time of severe COVID-19 patients</a:t>
            </a:r>
            <a:r>
              <a:rPr lang="en-AU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400" dirty="0" smtClean="0"/>
              <a:t>Recent double-blind placebo controlled randomized study in 1063 patients</a:t>
            </a:r>
            <a:r>
              <a:rPr lang="en-AU" sz="2400" dirty="0" smtClean="0"/>
              <a:t> confirmed findings of case reports</a:t>
            </a:r>
            <a:r>
              <a:rPr lang="en-AU" sz="2400" baseline="30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 experience in patients with liver cirrhosis; based on experience with NUCs in chronic hepatitis B and C, might be safer drug than other drug classes.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Liver toxicity with ALT elevation is a possible adverse event with no relevant drug-interactions </a:t>
            </a:r>
            <a:r>
              <a:rPr lang="en-US" sz="2400" dirty="0" smtClean="0"/>
              <a:t>expected</a:t>
            </a:r>
            <a:r>
              <a:rPr lang="en-US" sz="2400" baseline="30000" dirty="0"/>
              <a:t>4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63015" y="5085184"/>
            <a:ext cx="9022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1. Wang, M., Cell research, 2020; 2. </a:t>
            </a:r>
            <a:r>
              <a:rPr lang="en-AU" dirty="0" err="1"/>
              <a:t>Holshue</a:t>
            </a:r>
            <a:r>
              <a:rPr lang="en-AU" dirty="0"/>
              <a:t>, NEJM 2020; </a:t>
            </a:r>
            <a:r>
              <a:rPr lang="en-AU" dirty="0" smtClean="0"/>
              <a:t>3. </a:t>
            </a:r>
            <a:r>
              <a:rPr lang="en-AU" dirty="0" err="1" smtClean="0"/>
              <a:t>Beigel</a:t>
            </a:r>
            <a:r>
              <a:rPr lang="en-AU" dirty="0" smtClean="0"/>
              <a:t> JH et al, NEJM 2020; 4. </a:t>
            </a:r>
            <a:r>
              <a:rPr lang="en-AU" dirty="0"/>
              <a:t>Available from: </a:t>
            </a:r>
            <a:r>
              <a:rPr lang="en-AU" u="sng" dirty="0">
                <a:hlinkClick r:id="rId2"/>
              </a:rPr>
              <a:t>http://www.covid19-druginteractions.org/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7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96734"/>
            <a:ext cx="9404724" cy="888050"/>
          </a:xfrm>
        </p:spPr>
        <p:txBody>
          <a:bodyPr/>
          <a:lstStyle/>
          <a:p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Chloroquine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hydroxychloroquine</a:t>
            </a:r>
            <a:endParaRPr lang="ar-EG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44" y="1700808"/>
            <a:ext cx="10654409" cy="3735124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Antimalarial drug, currently under evaluation.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Significantly associated with viral load </a:t>
            </a:r>
            <a:r>
              <a:rPr lang="en-US" sz="2000" dirty="0" smtClean="0"/>
              <a:t>reduction, reinforced </a:t>
            </a:r>
            <a:r>
              <a:rPr lang="en-US" sz="2000" dirty="0"/>
              <a:t>by </a:t>
            </a:r>
            <a:r>
              <a:rPr lang="en-US" sz="2000" dirty="0" smtClean="0"/>
              <a:t>azithromycin in </a:t>
            </a:r>
            <a:r>
              <a:rPr lang="en-US" sz="2000" dirty="0"/>
              <a:t>COVID-19 </a:t>
            </a:r>
            <a:r>
              <a:rPr lang="en-US" sz="2000" dirty="0" smtClean="0"/>
              <a:t>patients in initial reports.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These initial reports not confirmed in a large observational study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Exclude G6PD deficiency before application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Monitor  drug-interactions with immunosuppressive medications that required close monitoring of drug level for cyclosporine, tacrolimus, sirolimus, </a:t>
            </a:r>
            <a:r>
              <a:rPr lang="en-US" sz="2400" dirty="0" err="1"/>
              <a:t>everolimus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Risk of severe QT prolongation induced by combination of the two drugs should be </a:t>
            </a:r>
            <a:r>
              <a:rPr lang="en-US" sz="2400" dirty="0" smtClean="0"/>
              <a:t>considered</a:t>
            </a:r>
            <a:r>
              <a:rPr lang="en-US" sz="2400" baseline="30000" dirty="0"/>
              <a:t>5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3142084" y="5877272"/>
            <a:ext cx="794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4. </a:t>
            </a:r>
            <a:r>
              <a:rPr lang="en-AU" dirty="0" err="1" smtClean="0"/>
              <a:t>Geleris</a:t>
            </a:r>
            <a:r>
              <a:rPr lang="en-AU" dirty="0" smtClean="0"/>
              <a:t> J et al, NEJM 2020; 5.Abdel </a:t>
            </a:r>
            <a:r>
              <a:rPr lang="en-AU" dirty="0" err="1"/>
              <a:t>Galil</a:t>
            </a:r>
            <a:r>
              <a:rPr lang="en-AU" dirty="0"/>
              <a:t> SM, Lupus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9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4" cy="1104074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Lopinavir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/ritonavir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244" y="1412777"/>
            <a:ext cx="11422294" cy="4104456"/>
          </a:xfrm>
          <a:solidFill>
            <a:schemeClr val="bg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Approved protease inhibitors (PIs) as second line HIV treatment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Many </a:t>
            </a:r>
            <a:r>
              <a:rPr lang="en-US" dirty="0" err="1"/>
              <a:t>centres</a:t>
            </a:r>
            <a:r>
              <a:rPr lang="en-US" dirty="0"/>
              <a:t> discontinued use, no proven efficacy in vivo in severe COVID-19.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Drug-interactions with immunosuppressive drugs studied.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Drug level monitoring for calcineurin inhibitors (cyclosporin, tacrolimus) while mTOR inhibitors (sirolimus, </a:t>
            </a:r>
            <a:r>
              <a:rPr lang="en-US" dirty="0" err="1"/>
              <a:t>everolimus</a:t>
            </a:r>
            <a:r>
              <a:rPr lang="en-US" dirty="0"/>
              <a:t>) should not be co-administered.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Patients with decompensated cirrhosis should not be treated , based on experience with PIs in HCV.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Risk of lopinavir-associated hepatotoxicity in patients with very advanced liver disease is low.</a:t>
            </a:r>
          </a:p>
          <a:p>
            <a:endParaRPr lang="ar-EG" dirty="0"/>
          </a:p>
        </p:txBody>
      </p:sp>
      <p:sp>
        <p:nvSpPr>
          <p:cNvPr id="2" name="Rectangle 1"/>
          <p:cNvSpPr/>
          <p:nvPr/>
        </p:nvSpPr>
        <p:spPr>
          <a:xfrm>
            <a:off x="3118857" y="5805264"/>
            <a:ext cx="844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Cao, B., NEJM 2020; </a:t>
            </a:r>
            <a:r>
              <a:rPr lang="en-US" dirty="0" err="1"/>
              <a:t>Casado</a:t>
            </a:r>
            <a:r>
              <a:rPr lang="en-US" dirty="0"/>
              <a:t>, J.L., HIV clinical trials, 2011.   </a:t>
            </a:r>
          </a:p>
        </p:txBody>
      </p:sp>
    </p:spTree>
    <p:extLst>
      <p:ext uri="{BB962C8B-B14F-4D97-AF65-F5344CB8AC3E}">
        <p14:creationId xmlns:p14="http://schemas.microsoft.com/office/powerpoint/2010/main" val="406583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4" cy="1104074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Tocilizumab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44" y="1628802"/>
            <a:ext cx="11230323" cy="3384375"/>
          </a:xfrm>
          <a:solidFill>
            <a:schemeClr val="bg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Humanized mono-clonal Ab against interleukin-6 receptor 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Works by damping cytokine release syndrome observed in COVID-19.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ALT elevations are frequent but clinically apparent liver injury with jaundice rare.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HBV reactivation may occur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Should not be used in patients with decompensated cirrhosis.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2734914" y="5219909"/>
            <a:ext cx="520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Genovese, M.C., </a:t>
            </a:r>
            <a:r>
              <a:rPr lang="en-AU" dirty="0"/>
              <a:t>Arthritis &amp; Rheumatology, 2017; </a:t>
            </a:r>
          </a:p>
          <a:p>
            <a:r>
              <a:rPr lang="en-AU" dirty="0"/>
              <a:t>Chen, L.F., </a:t>
            </a:r>
            <a:r>
              <a:rPr lang="en-US" dirty="0"/>
              <a:t>. </a:t>
            </a:r>
            <a:r>
              <a:rPr lang="en-US" dirty="0" err="1"/>
              <a:t>Int</a:t>
            </a:r>
            <a:r>
              <a:rPr lang="en-US" dirty="0"/>
              <a:t> J Rheum Diseases, 2017 </a:t>
            </a:r>
          </a:p>
        </p:txBody>
      </p:sp>
    </p:spTree>
    <p:extLst>
      <p:ext uri="{BB962C8B-B14F-4D97-AF65-F5344CB8AC3E}">
        <p14:creationId xmlns:p14="http://schemas.microsoft.com/office/powerpoint/2010/main" val="140934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04664"/>
            <a:ext cx="9404724" cy="86409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Convalescent plasma 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16" y="1628800"/>
            <a:ext cx="10174480" cy="2232248"/>
          </a:xfr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Potential therapeutic effect and low risk in the treatment of severe COVID-19 patients.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 experience as yet with convalescent plasma therapy in patients with chronic liver disease.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5614484" y="4859868"/>
            <a:ext cx="248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Duan</a:t>
            </a:r>
            <a:r>
              <a:rPr lang="en-US" dirty="0"/>
              <a:t>, K., PNAS 2020.</a:t>
            </a:r>
          </a:p>
        </p:txBody>
      </p:sp>
    </p:spTree>
    <p:extLst>
      <p:ext uri="{BB962C8B-B14F-4D97-AF65-F5344CB8AC3E}">
        <p14:creationId xmlns:p14="http://schemas.microsoft.com/office/powerpoint/2010/main" val="108042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0648"/>
            <a:ext cx="9404724" cy="864096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Sofosbuvir</a:t>
            </a:r>
            <a:r>
              <a:rPr lang="en-US" dirty="0">
                <a:solidFill>
                  <a:srgbClr val="FFFF00"/>
                </a:solidFill>
              </a:rPr>
              <a:t> and Ribavirin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16" y="1412776"/>
            <a:ext cx="10174480" cy="36004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Sofosbuvir  ±  ribavirin </a:t>
            </a:r>
            <a:r>
              <a:rPr lang="en-US" dirty="0"/>
              <a:t>in COVID-19 infection suggested. </a:t>
            </a:r>
          </a:p>
          <a:p>
            <a:r>
              <a:rPr lang="en-US" dirty="0"/>
              <a:t>Sofosbuvir, a nucleotide analogue, originally approved for  treatment of HCV infection.</a:t>
            </a:r>
          </a:p>
          <a:p>
            <a:r>
              <a:rPr lang="en-US" dirty="0"/>
              <a:t>In case of COVID-19, in vitro data show binding to SARS-CoV-2 </a:t>
            </a:r>
            <a:r>
              <a:rPr lang="en-US" dirty="0" err="1"/>
              <a:t>RdRp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Considered safe based on experience in patients with chronic hepatitis including patients with decompensated cirrhosis.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Ribavirin should be cautiously used as it may cause severe </a:t>
            </a:r>
            <a:r>
              <a:rPr lang="en-US" dirty="0" err="1"/>
              <a:t>haemolytic</a:t>
            </a:r>
            <a:r>
              <a:rPr lang="en-US" dirty="0"/>
              <a:t>  </a:t>
            </a:r>
            <a:r>
              <a:rPr lang="en-US" dirty="0" err="1"/>
              <a:t>anaemia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384" y="5301208"/>
            <a:ext cx="347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Elfiky</a:t>
            </a:r>
            <a:r>
              <a:rPr lang="en-US" dirty="0"/>
              <a:t>, A.A,. Life Sciences 2020.</a:t>
            </a:r>
          </a:p>
        </p:txBody>
      </p:sp>
    </p:spTree>
    <p:extLst>
      <p:ext uri="{BB962C8B-B14F-4D97-AF65-F5344CB8AC3E}">
        <p14:creationId xmlns:p14="http://schemas.microsoft.com/office/powerpoint/2010/main" val="193714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4" cy="88805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Favipiravir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26"/>
            <a:ext cx="10727512" cy="2744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Guanine analogue, </a:t>
            </a:r>
            <a:r>
              <a:rPr lang="en-US" sz="2400" dirty="0" err="1"/>
              <a:t>RdRp</a:t>
            </a:r>
            <a:r>
              <a:rPr lang="en-US" sz="2400" dirty="0"/>
              <a:t> inhibitor, approved for influenza  (Japan)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Better treatment out-comes in COVID-19 patients in terms of their disease progression and viral clearance.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ALT and AST elevation possible side effect with no data in cirrhosis available</a:t>
            </a:r>
            <a:r>
              <a:rPr lang="en-US" dirty="0"/>
              <a:t>.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4929036" y="5363924"/>
            <a:ext cx="3815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Cai</a:t>
            </a:r>
            <a:r>
              <a:rPr lang="en-US" dirty="0"/>
              <a:t>, Q., Engineering (Beijing). 2020   </a:t>
            </a:r>
          </a:p>
        </p:txBody>
      </p:sp>
    </p:spTree>
    <p:extLst>
      <p:ext uri="{BB962C8B-B14F-4D97-AF65-F5344CB8AC3E}">
        <p14:creationId xmlns:p14="http://schemas.microsoft.com/office/powerpoint/2010/main" val="3286035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GO">
  <a:themeElements>
    <a:clrScheme name="Custom 8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BF0000"/>
      </a:accent1>
      <a:accent2>
        <a:srgbClr val="FFB316"/>
      </a:accent2>
      <a:accent3>
        <a:srgbClr val="66B821"/>
      </a:accent3>
      <a:accent4>
        <a:srgbClr val="5AA0F5"/>
      </a:accent4>
      <a:accent5>
        <a:srgbClr val="75CEEC"/>
      </a:accent5>
      <a:accent6>
        <a:srgbClr val="65D6A0"/>
      </a:accent6>
      <a:hlink>
        <a:srgbClr val="FFB316"/>
      </a:hlink>
      <a:folHlink>
        <a:srgbClr val="BDE0F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GO" id="{CA417E41-F508-5346-B8CD-D87AB7E78DAA}" vid="{48B2A3F4-6E86-3549-83D1-3C55CFD83D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WGO</Template>
  <TotalTime>4085</TotalTime>
  <Words>739</Words>
  <Application>Microsoft Macintosh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WGO</vt:lpstr>
      <vt:lpstr>Therapies under investigation for COVID-19    and potential hepatotoxicity </vt:lpstr>
      <vt:lpstr>Treatment considerations for COVID-19 in patients with chronic liver disease or after liver transplantation</vt:lpstr>
      <vt:lpstr>Remdesivir</vt:lpstr>
      <vt:lpstr>Chloroquine/ hydroxychloroquine</vt:lpstr>
      <vt:lpstr>Lopinavir/ritonavir</vt:lpstr>
      <vt:lpstr>Tocilizumab</vt:lpstr>
      <vt:lpstr>Convalescent plasma </vt:lpstr>
      <vt:lpstr>Sofosbuvir and Ribavirin</vt:lpstr>
      <vt:lpstr>Favipiravir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 Schoettler</dc:creator>
  <cp:lastModifiedBy>Cihan Yurdaydin</cp:lastModifiedBy>
  <cp:revision>748</cp:revision>
  <cp:lastPrinted>2017-04-26T20:32:31Z</cp:lastPrinted>
  <dcterms:created xsi:type="dcterms:W3CDTF">2005-03-19T14:34:41Z</dcterms:created>
  <dcterms:modified xsi:type="dcterms:W3CDTF">2020-05-27T14:49:04Z</dcterms:modified>
</cp:coreProperties>
</file>