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36" r:id="rId1"/>
  </p:sldMasterIdLst>
  <p:notesMasterIdLst>
    <p:notesMasterId r:id="rId10"/>
  </p:notesMasterIdLst>
  <p:handoutMasterIdLst>
    <p:handoutMasterId r:id="rId11"/>
  </p:handoutMasterIdLst>
  <p:sldIdLst>
    <p:sldId id="619" r:id="rId2"/>
    <p:sldId id="624" r:id="rId3"/>
    <p:sldId id="625" r:id="rId4"/>
    <p:sldId id="626" r:id="rId5"/>
    <p:sldId id="627" r:id="rId6"/>
    <p:sldId id="628" r:id="rId7"/>
    <p:sldId id="630" r:id="rId8"/>
    <p:sldId id="629" r:id="rId9"/>
  </p:sldIdLst>
  <p:sldSz cx="12161838" cy="6858000"/>
  <p:notesSz cx="7010400" cy="92360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elle Graber" initials="RG" lastIdx="12" clrIdx="0"/>
  <p:cmAuthor id="2" name="Ashley Huren" initials="AH" lastIdx="11" clrIdx="1">
    <p:extLst>
      <p:ext uri="{19B8F6BF-5375-455C-9EA6-DF929625EA0E}">
        <p15:presenceInfo xmlns="" xmlns:p15="http://schemas.microsoft.com/office/powerpoint/2012/main" userId="S-1-5-21-2796645487-3596344109-3063352737-68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A2"/>
    <a:srgbClr val="F58220"/>
    <a:srgbClr val="33CC33"/>
    <a:srgbClr val="FF9900"/>
    <a:srgbClr val="DDDDDD"/>
    <a:srgbClr val="006699"/>
    <a:srgbClr val="00BC00"/>
    <a:srgbClr val="00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5" autoAdjust="0"/>
    <p:restoredTop sz="84014" autoAdjust="0"/>
  </p:normalViewPr>
  <p:slideViewPr>
    <p:cSldViewPr>
      <p:cViewPr>
        <p:scale>
          <a:sx n="68" d="100"/>
          <a:sy n="68" d="100"/>
        </p:scale>
        <p:origin x="-1312" y="-88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98" y="6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algn="l" defTabSz="921669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1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algn="r" defTabSz="921669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357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algn="l" defTabSz="921669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773357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algn="r" defTabSz="921669" eaLnBrk="1" hangingPunct="1">
              <a:defRPr sz="1100"/>
            </a:lvl1pPr>
          </a:lstStyle>
          <a:p>
            <a:pPr>
              <a:defRPr/>
            </a:pPr>
            <a:fld id="{E7787738-1366-471E-B853-8F4E255C94A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8542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algn="l" defTabSz="921669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1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algn="r" defTabSz="921669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8150" y="693738"/>
            <a:ext cx="6137275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824" y="4385915"/>
            <a:ext cx="5610754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7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algn="l" defTabSz="921669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773357"/>
            <a:ext cx="303814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algn="r" defTabSz="921669" eaLnBrk="1" hangingPunct="1">
              <a:defRPr sz="1100"/>
            </a:lvl1pPr>
          </a:lstStyle>
          <a:p>
            <a:pPr>
              <a:defRPr/>
            </a:pPr>
            <a:fld id="{706B7A12-E4A9-4FC6-82F8-E9BB1218CEC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488889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693738"/>
            <a:ext cx="6137275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6B7A12-E4A9-4FC6-82F8-E9BB1218CECF}" type="slidenum">
              <a:rPr lang="de-DE" altLang="en-US" smtClean="0"/>
              <a:pPr>
                <a:defRPr/>
              </a:pPr>
              <a:t>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9806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693738"/>
            <a:ext cx="6137275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B7A12-E4A9-4FC6-82F8-E9BB1218CECF}" type="slidenum">
              <a:rPr lang="de-DE" altLang="en-US" smtClean="0"/>
              <a:pPr>
                <a:defRPr/>
              </a:pPr>
              <a:t>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3380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693738"/>
            <a:ext cx="6137275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B7A12-E4A9-4FC6-82F8-E9BB1218CECF}" type="slidenum">
              <a:rPr lang="de-DE" altLang="en-US" smtClean="0"/>
              <a:pPr>
                <a:defRPr/>
              </a:pPr>
              <a:t>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59942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693738"/>
            <a:ext cx="6137275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References</a:t>
            </a:r>
            <a:endParaRPr lang="en-ZA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2"/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Management of HCC during COVID-19: ILCA Guidance. https://ilca-online.org/management-of-hcc-during-covid-19-ilca-guidance/</a:t>
            </a:r>
            <a:endParaRPr lang="en-ZA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2"/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</a:t>
            </a:r>
            <a:r>
              <a:rPr lang="en-ZA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Boettler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T, Newsome PN, </a:t>
            </a:r>
            <a:r>
              <a:rPr lang="en-ZA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Mondelli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MU, et al. Care of patients with liver disease during the COVID-19 pandemic: EASL-ESCMID position paper. </a:t>
            </a:r>
            <a:r>
              <a:rPr lang="en-ZA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JHEP Rep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2020; 2(3):100113. doi:10.1016/j.jhepr.2020.100113</a:t>
            </a:r>
            <a:endParaRPr lang="en-ZA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2"/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</a:t>
            </a:r>
            <a:r>
              <a:rPr lang="en-ZA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Elshamy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M, </a:t>
            </a:r>
            <a:r>
              <a:rPr lang="en-ZA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Aucejo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F, Menon KV, </a:t>
            </a:r>
            <a:r>
              <a:rPr lang="en-ZA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Eghtesad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B. Hepatocellular carcinoma beyond Milan criteria: Management and transplant selection criteria. </a:t>
            </a:r>
            <a:r>
              <a:rPr lang="en-ZA" sz="1200" i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World J </a:t>
            </a:r>
            <a:r>
              <a:rPr lang="en-ZA" sz="1200" i="1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Hepatol</a:t>
            </a:r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2016;8(21):874–880. doi:10.4254/wjh.v8.i21.874</a:t>
            </a:r>
            <a:endParaRPr lang="en-ZA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2"/>
            <a:r>
              <a:rPr lang="en-ZA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4. ESMO management and treatment adapted recommendations in the COVID-19 era: Hepatocellular carcinoma (HCC). https://www.esmo.org/guidelines/cancer-patient-management-during-the-covid-19-pandemic/gastrointestinal-cancers-hepatocellular-carcinoma-hcc-in-the-covid-19-era</a:t>
            </a:r>
            <a:endParaRPr lang="en-ZA" sz="11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B7A12-E4A9-4FC6-82F8-E9BB1218CECF}" type="slidenum">
              <a:rPr lang="de-DE" altLang="en-US" smtClean="0"/>
              <a:pPr>
                <a:defRPr/>
              </a:pPr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2721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398" y="1447806"/>
            <a:ext cx="8806118" cy="3329581"/>
          </a:xfrm>
        </p:spPr>
        <p:txBody>
          <a:bodyPr anchor="b"/>
          <a:lstStyle>
            <a:lvl1pPr>
              <a:defRPr sz="54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8" y="4777380"/>
            <a:ext cx="880611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3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7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1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8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6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50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FA81D-B5A4-4B3D-8B44-78237E2698C8}" type="slidenum">
              <a:rPr lang="de-DE" altLang="en-US" smtClean="0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9196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03" y="4800587"/>
            <a:ext cx="8806116" cy="566738"/>
          </a:xfrm>
        </p:spPr>
        <p:txBody>
          <a:bodyPr anchor="b">
            <a:normAutofit/>
          </a:bodyPr>
          <a:lstStyle>
            <a:lvl1pPr algn="l">
              <a:defRPr sz="180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2398" y="685800"/>
            <a:ext cx="880611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9" y="5367325"/>
            <a:ext cx="8806115" cy="493712"/>
          </a:xfrm>
        </p:spPr>
        <p:txBody>
          <a:bodyPr>
            <a:normAutofit/>
          </a:bodyPr>
          <a:lstStyle>
            <a:lvl1pPr marL="0" indent="0">
              <a:buNone/>
              <a:defRPr sz="902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9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398" y="1447800"/>
            <a:ext cx="8806118" cy="1981200"/>
          </a:xfrm>
        </p:spPr>
        <p:txBody>
          <a:bodyPr/>
          <a:lstStyle>
            <a:lvl1pPr>
              <a:defRPr sz="36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3657600"/>
            <a:ext cx="880611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318" y="1447805"/>
            <a:ext cx="7981604" cy="2317649"/>
          </a:xfrm>
        </p:spPr>
        <p:txBody>
          <a:bodyPr/>
          <a:lstStyle>
            <a:lvl1pPr>
              <a:defRPr sz="36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4577" y="3765449"/>
            <a:ext cx="724851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3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4350657"/>
            <a:ext cx="880611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6310" y="971253"/>
            <a:ext cx="800137" cy="1503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73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09834" y="2613787"/>
            <a:ext cx="800137" cy="1503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73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5400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00" y="3124201"/>
            <a:ext cx="8806119" cy="1653180"/>
          </a:xfrm>
        </p:spPr>
        <p:txBody>
          <a:bodyPr anchor="b"/>
          <a:lstStyle>
            <a:lvl1pPr algn="l">
              <a:defRPr sz="300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398" y="4777381"/>
            <a:ext cx="8806118" cy="860400"/>
          </a:xfrm>
        </p:spPr>
        <p:txBody>
          <a:bodyPr anchor="t"/>
          <a:lstStyle>
            <a:lvl1pPr marL="0" indent="0" algn="l">
              <a:buNone/>
              <a:defRPr sz="1504" cap="none">
                <a:solidFill>
                  <a:schemeClr val="accent1"/>
                </a:solidFill>
              </a:defRPr>
            </a:lvl1pPr>
            <a:lvl2pPr marL="343769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49" y="1981200"/>
            <a:ext cx="2940341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1019" y="2667000"/>
            <a:ext cx="292086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5062" y="1981200"/>
            <a:ext cx="29297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64534" y="2667000"/>
            <a:ext cx="294026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8925" y="1981200"/>
            <a:ext cx="2925622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08925" y="2667000"/>
            <a:ext cx="292562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7891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46812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04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020" y="4250949"/>
            <a:ext cx="2933541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1020" y="2209800"/>
            <a:ext cx="293354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1020" y="4827217"/>
            <a:ext cx="2933541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0765" y="4250949"/>
            <a:ext cx="2924036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0764" y="2209800"/>
            <a:ext cx="292403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79415" y="4827216"/>
            <a:ext cx="2927909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8925" y="4250949"/>
            <a:ext cx="2925622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08925" y="2209800"/>
            <a:ext cx="292562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08805" y="4827214"/>
            <a:ext cx="2929496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7891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46812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0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1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5830" y="430219"/>
            <a:ext cx="1748720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019" y="773205"/>
            <a:ext cx="7406714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GO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2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03" y="2861736"/>
            <a:ext cx="8806116" cy="1915647"/>
          </a:xfrm>
        </p:spPr>
        <p:txBody>
          <a:bodyPr anchor="b"/>
          <a:lstStyle>
            <a:lvl1pPr algn="l">
              <a:defRPr sz="300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398" y="4777381"/>
            <a:ext cx="8806118" cy="860400"/>
          </a:xfrm>
        </p:spPr>
        <p:txBody>
          <a:bodyPr anchor="t"/>
          <a:lstStyle>
            <a:lvl1pPr marL="0" indent="0" algn="l">
              <a:buNone/>
              <a:defRPr sz="1504" cap="all">
                <a:solidFill>
                  <a:schemeClr val="accent1"/>
                </a:solidFill>
              </a:defRPr>
            </a:lvl1pPr>
            <a:lvl2pPr marL="343769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7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873" y="2060577"/>
            <a:ext cx="4386605" cy="4195763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1976" y="2056093"/>
            <a:ext cx="4386608" cy="4200245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4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871" y="1905000"/>
            <a:ext cx="4386604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0873" y="2514600"/>
            <a:ext cx="4386605" cy="3741738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979" y="1905000"/>
            <a:ext cx="43866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979" y="2514600"/>
            <a:ext cx="4386605" cy="3741738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5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1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398" y="1447800"/>
            <a:ext cx="3393533" cy="1447800"/>
          </a:xfrm>
        </p:spPr>
        <p:txBody>
          <a:bodyPr anchor="b"/>
          <a:lstStyle>
            <a:lvl1pPr algn="l">
              <a:defRPr sz="180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4026" y="1447800"/>
            <a:ext cx="5184493" cy="4572000"/>
          </a:xfrm>
        </p:spPr>
        <p:txBody>
          <a:bodyPr anchor="ctr">
            <a:normAutofit/>
          </a:bodyPr>
          <a:lstStyle>
            <a:lvl1pPr>
              <a:defRPr sz="1504"/>
            </a:lvl1pPr>
            <a:lvl2pPr>
              <a:defRPr sz="1353"/>
            </a:lvl2pPr>
            <a:lvl3pPr>
              <a:defRPr sz="1203"/>
            </a:lvl3pPr>
            <a:lvl4pPr>
              <a:defRPr sz="1053"/>
            </a:lvl4pPr>
            <a:lvl5pPr>
              <a:defRPr sz="1053"/>
            </a:lvl5pPr>
            <a:lvl6pPr>
              <a:defRPr sz="1053"/>
            </a:lvl6pPr>
            <a:lvl7pPr>
              <a:defRPr sz="1053"/>
            </a:lvl7pPr>
            <a:lvl8pPr>
              <a:defRPr sz="1053"/>
            </a:lvl8pPr>
            <a:lvl9pPr>
              <a:defRPr sz="10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3129286"/>
            <a:ext cx="3393533" cy="2895599"/>
          </a:xfrm>
        </p:spPr>
        <p:txBody>
          <a:bodyPr/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4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54" y="1854192"/>
            <a:ext cx="5081629" cy="1574808"/>
          </a:xfrm>
        </p:spPr>
        <p:txBody>
          <a:bodyPr anchor="b">
            <a:normAutofit/>
          </a:bodyPr>
          <a:lstStyle>
            <a:lvl1pPr algn="l">
              <a:defRPr sz="270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34162" y="1143000"/>
            <a:ext cx="3193314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3657600"/>
            <a:ext cx="5073721" cy="1371600"/>
          </a:xfrm>
        </p:spPr>
        <p:txBody>
          <a:bodyPr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5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78464" y="1676400"/>
            <a:ext cx="37499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67674" y="-457200"/>
            <a:ext cx="2128322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78464" y="6096000"/>
            <a:ext cx="1317532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4810" y="2667000"/>
            <a:ext cx="5574176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01976" y="0"/>
            <a:ext cx="912138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681" y="452718"/>
            <a:ext cx="9383901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870" y="2052925"/>
            <a:ext cx="8926733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32065" y="1791039"/>
            <a:ext cx="990599" cy="30412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9FF4E31-4E5E-49A8-8CEF-89F543122A97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4194313" y="6405282"/>
            <a:ext cx="7138966" cy="3765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7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9627" y="295741"/>
            <a:ext cx="83634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6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29DC-27C8-416F-826B-C0F2817F54F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1F8D0CB2-4866-0243-B72C-1ACC88F881A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7" y="6057903"/>
            <a:ext cx="81078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39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37" r:id="rId1"/>
    <p:sldLayoutId id="2147485238" r:id="rId2"/>
    <p:sldLayoutId id="2147485239" r:id="rId3"/>
    <p:sldLayoutId id="2147485240" r:id="rId4"/>
    <p:sldLayoutId id="2147485241" r:id="rId5"/>
    <p:sldLayoutId id="2147485242" r:id="rId6"/>
    <p:sldLayoutId id="2147485243" r:id="rId7"/>
    <p:sldLayoutId id="2147485244" r:id="rId8"/>
    <p:sldLayoutId id="2147485245" r:id="rId9"/>
    <p:sldLayoutId id="2147485246" r:id="rId10"/>
    <p:sldLayoutId id="2147485247" r:id="rId11"/>
    <p:sldLayoutId id="2147485248" r:id="rId12"/>
    <p:sldLayoutId id="2147485249" r:id="rId13"/>
    <p:sldLayoutId id="2147485250" r:id="rId14"/>
    <p:sldLayoutId id="2147485251" r:id="rId15"/>
    <p:sldLayoutId id="2147485252" r:id="rId16"/>
    <p:sldLayoutId id="2147485253" r:id="rId17"/>
  </p:sldLayoutIdLst>
  <p:txStyles>
    <p:titleStyle>
      <a:lvl1pPr algn="l" defTabSz="343769" rtl="0" eaLnBrk="1" latinLnBrk="0" hangingPunct="1">
        <a:spcBef>
          <a:spcPct val="0"/>
        </a:spcBef>
        <a:buNone/>
        <a:defRPr sz="3158" b="0" i="0" kern="1200">
          <a:solidFill>
            <a:srgbClr val="FFFF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827" indent="-257827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4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8624" indent="-214855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3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9422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3190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6959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90728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34496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8265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22034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7379" y="908720"/>
            <a:ext cx="11827308" cy="4320480"/>
          </a:xfrm>
        </p:spPr>
        <p:txBody>
          <a:bodyPr/>
          <a:lstStyle/>
          <a:p>
            <a:pPr algn="ctr"/>
            <a:r>
              <a:rPr lang="en-ZA" sz="2800" dirty="0">
                <a:solidFill>
                  <a:srgbClr val="FFFF00"/>
                </a:solidFill>
              </a:rPr>
              <a:t>Management of </a:t>
            </a:r>
            <a:br>
              <a:rPr lang="en-ZA" sz="2800" dirty="0">
                <a:solidFill>
                  <a:srgbClr val="FFFF00"/>
                </a:solidFill>
              </a:rPr>
            </a:br>
            <a:r>
              <a:rPr lang="en-ZA" sz="2800" dirty="0">
                <a:solidFill>
                  <a:srgbClr val="FFFF00"/>
                </a:solidFill>
              </a:rPr>
              <a:t>Hepatocellular Carcinoma (HCC) during Covid-19</a:t>
            </a:r>
            <a:r>
              <a:rPr lang="en-ZA" b="1" dirty="0"/>
              <a:t/>
            </a:r>
            <a:br>
              <a:rPr lang="en-ZA" b="1" dirty="0"/>
            </a:br>
            <a:r>
              <a:rPr lang="en-ZA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ZA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</a:t>
            </a:r>
            <a:r>
              <a:rPr lang="en-ZA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Sonderup and Douglas LaBrecque*</a:t>
            </a:r>
            <a:r>
              <a:rPr lang="en-ZA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ZA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 of Hepatology, Department of Medicine, </a:t>
            </a:r>
            <a:b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Cape Town and Groote Schuur Hospital</a:t>
            </a:r>
            <a:b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Cape Town, South </a:t>
            </a: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Africa</a:t>
            </a:r>
            <a:b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*Emeritus Professor of Internal Medicine, Gastroenterology and Hepatology</a:t>
            </a:r>
            <a:b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Iowa</a:t>
            </a:r>
            <a:b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Carver College of Medicine </a:t>
            </a:r>
            <a: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Z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ZA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ZA" b="1" dirty="0">
                <a:solidFill>
                  <a:schemeClr val="tx1"/>
                </a:solidFill>
              </a:rPr>
              <a:t/>
            </a:r>
            <a:br>
              <a:rPr lang="en-ZA" b="1" dirty="0">
                <a:solidFill>
                  <a:schemeClr val="tx1"/>
                </a:solidFill>
              </a:rPr>
            </a:br>
            <a:r>
              <a:rPr lang="en-ZA" b="1" dirty="0"/>
              <a:t/>
            </a:r>
            <a:br>
              <a:rPr lang="en-ZA" b="1" dirty="0"/>
            </a:b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="" xmlns:a16="http://schemas.microsoft.com/office/drawing/2014/main" id="{FFCB2496-BE2A-4E43-8AA1-97E4ED2135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3" y="4797152"/>
            <a:ext cx="2490102" cy="20608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15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57" y="548681"/>
            <a:ext cx="11588550" cy="4303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HCC surveillance: Ultrasound plus alpha-fetoprotein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ZA" sz="28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COVID-19 risk mitigated,  surveillance remains crucial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Z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Those </a:t>
            </a:r>
            <a:r>
              <a:rPr lang="en-ZA" sz="24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without </a:t>
            </a:r>
            <a:r>
              <a:rPr lang="en-ZA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known COVID-19 </a:t>
            </a: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(~manage as asymptomatic infection):</a:t>
            </a:r>
          </a:p>
          <a:p>
            <a:pPr marL="12573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Routine surveillance deferred e.g. non-cirrhotic chronic hep B</a:t>
            </a:r>
          </a:p>
          <a:p>
            <a:pPr marL="12573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Prioritize patients at increased risk e.g. elevated AFP, cirrhosis </a:t>
            </a:r>
          </a:p>
          <a:p>
            <a:pPr marL="12573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ZA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Screen using local available resources/protocols to limit COVID risk</a:t>
            </a:r>
          </a:p>
          <a:p>
            <a:pPr marL="91440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ZA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Patients </a:t>
            </a:r>
            <a:r>
              <a:rPr lang="en-ZA" sz="2400" i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</a:t>
            </a:r>
            <a:r>
              <a:rPr lang="en-ZA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COVID-19</a:t>
            </a: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Surveillance deferred until after recovery -&gt; manage then as non-COVID patients.</a:t>
            </a:r>
            <a:endParaRPr lang="en-Z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31641" y="5517233"/>
            <a:ext cx="6416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Boettler</a:t>
            </a:r>
            <a:r>
              <a:rPr lang="en-US" dirty="0"/>
              <a:t> T et al. JHEP Rep 2020 (2): 100113 . </a:t>
            </a:r>
          </a:p>
          <a:p>
            <a:r>
              <a:rPr lang="en-US" dirty="0"/>
              <a:t>Fix OK et al. Hepatology 2020.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363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84" y="1196752"/>
            <a:ext cx="11827308" cy="35795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patients evaluated for management of HCC must first be screened for COVID-19. 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Decisions on treatment and care plan via a multi-disciplinary process –  deviations from institutional protocols or standard treatment guidance recorded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Where available and appropriate: telemedicine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Ideally, treatment continued in a ‘COVID –free’ facility  or realistically appropriate infection risk mitigating  and standard PPE applied, where appropriate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curative therapy is to be deferred and disease control or bridging therapy  used, very active monitoring should be in place. 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Z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942" y="476673"/>
            <a:ext cx="5202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Treatment principles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8549" y="5877273"/>
            <a:ext cx="7278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Lavarone</a:t>
            </a:r>
            <a:r>
              <a:rPr lang="en-US" sz="1600" dirty="0"/>
              <a:t> M et al. Ann </a:t>
            </a:r>
            <a:r>
              <a:rPr lang="en-US" sz="1600" dirty="0" err="1"/>
              <a:t>Oncol</a:t>
            </a:r>
            <a:r>
              <a:rPr lang="en-US" sz="1600" dirty="0"/>
              <a:t> 2020. </a:t>
            </a:r>
          </a:p>
          <a:p>
            <a:r>
              <a:rPr lang="en-US" sz="1600" dirty="0"/>
              <a:t>Tim Meyer, et al. COVID-19: ILCA Guidance. April 8, 2020.</a:t>
            </a:r>
          </a:p>
        </p:txBody>
      </p:sp>
    </p:spTree>
    <p:extLst>
      <p:ext uri="{BB962C8B-B14F-4D97-AF65-F5344CB8AC3E}">
        <p14:creationId xmlns:p14="http://schemas.microsoft.com/office/powerpoint/2010/main" val="401560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84" y="1628801"/>
            <a:ext cx="11780097" cy="36972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Non-surgical approaches recommended in most cases to reduce stress and risks to patient, other patients, staff in the OR and ICU.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Surgical resection considered: </a:t>
            </a:r>
            <a:endParaRPr lang="en-Z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romanLcPeriod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surgery not deferrable -&gt; select patients w</a:t>
            </a: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ith lower risk profile for post-op decompensation as more comorbidities are associated with poorer COVID-19 morbidity and mortality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romanLcPeriod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anaesthetic capacity and “clean OT” availability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romanLcPeriod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dedicated non-COVID ICU available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530" y="404665"/>
            <a:ext cx="9768861" cy="548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HCC management and risk mitigation strategies</a:t>
            </a:r>
            <a:endParaRPr lang="en-ZA" sz="28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0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57" y="1124744"/>
            <a:ext cx="11684324" cy="324950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Similar issues to surgical resection: anaesthetic capacity, ICU availability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Limited ability to procure organs with 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restricted travel or inactive transplant networks; </a:t>
            </a:r>
          </a:p>
          <a:p>
            <a:pPr marL="800100" lvl="1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difficulty excluding SARS CoV-2 in donor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Risks of COVID-19 mortality associated with immunosuppression*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Living donor transplant should be deferred given excess risk to donor and recipient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Bridging therapy should be offered to mitigate HCC progression risk and to allow for transplantation deferral</a:t>
            </a:r>
            <a:endParaRPr lang="en-Z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7314" y="260648"/>
            <a:ext cx="4459670" cy="613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Transplant</a:t>
            </a:r>
            <a:r>
              <a:rPr lang="en-ZA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ZA" sz="3200" dirty="0">
                <a:solidFill>
                  <a:schemeClr val="accent5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ZA" sz="3200" dirty="0">
              <a:solidFill>
                <a:schemeClr val="accent5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427" y="5661248"/>
            <a:ext cx="3251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Qin,J</a:t>
            </a:r>
            <a:r>
              <a:rPr lang="en-US" dirty="0"/>
              <a:t>. et al, </a:t>
            </a:r>
            <a:r>
              <a:rPr lang="en-US" dirty="0" err="1"/>
              <a:t>Hepatology</a:t>
            </a:r>
            <a:r>
              <a:rPr lang="en-US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65012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57" y="980728"/>
            <a:ext cx="11397004" cy="498341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R="0" lvl="1" indent="-3968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2800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Ablation</a:t>
            </a:r>
            <a:endParaRPr lang="en-ZA" sz="22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4163" indent="-284163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Including radiofrequency, microwave,  percutaneous ethanol injection*</a:t>
            </a:r>
            <a:endParaRPr lang="en-Z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Important use as bridging or even curative therapy (&lt;2cm lesion, BCLC 0,A) however availability of anaesthesia, potential OT required</a:t>
            </a:r>
            <a:endParaRPr lang="en-Z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Patent selection is vital: tumour position; single tumours &lt;3cm; few/no co-morbidities so as to avoid excess COVID morbidity/mortality risk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Z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indent="-346075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2800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TACE/TARE</a:t>
            </a:r>
            <a:endParaRPr lang="en-ZA" sz="28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Requires availability of bed capacity, interventional radiology</a:t>
            </a:r>
            <a:endParaRPr lang="en-Z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Conventional TACE caries risk of greater COVID morbidity/mortality – thus DEB-TACE or TARE advised given lesser immunosuppression risk</a:t>
            </a:r>
            <a:endParaRPr lang="en-Z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Careful patient selection e.g. well compensated chronic liver disease –&gt; use scoring system in selection e.g. </a:t>
            </a:r>
            <a:r>
              <a:rPr lang="en-ZA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Up-to-7 criteria</a:t>
            </a:r>
            <a:r>
              <a:rPr lang="en-ZA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ZA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0715" y="116632"/>
            <a:ext cx="6321028" cy="678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36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Specific interventions</a:t>
            </a:r>
            <a:endParaRPr lang="en-ZA" sz="36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42877" y="6021289"/>
            <a:ext cx="4692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Shiina,S</a:t>
            </a:r>
            <a:r>
              <a:rPr lang="en-US" dirty="0"/>
              <a:t>. et al. Liver Int. 2012      	</a:t>
            </a:r>
          </a:p>
        </p:txBody>
      </p:sp>
    </p:spTree>
    <p:extLst>
      <p:ext uri="{BB962C8B-B14F-4D97-AF65-F5344CB8AC3E}">
        <p14:creationId xmlns:p14="http://schemas.microsoft.com/office/powerpoint/2010/main" val="354524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84" y="1277471"/>
            <a:ext cx="11444215" cy="44350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Patients on existing therapies at greater risk of severe COVID given immunosuppression potential and must be advised of such so as to mitigate infection risk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Outpatient visits minimized –&gt; extended prescription fills allowed and monitoring continued (bloodwork)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Follow up imaging deferred (especially if capacity limited)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Current data on effects of immune checkpoint inhibitors and impact upon COVID-19 is very limited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Treatment trials : No new recruitments  - those already in trials need to be allowed ongoing treatment access in a risk mitigated manner in terms of follow up schedules, location etc.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0304" y="404665"/>
            <a:ext cx="304762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Systemic therapy</a:t>
            </a:r>
            <a:endParaRPr lang="en-Z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1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984" y="1700809"/>
            <a:ext cx="11444215" cy="206394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patients – treatment option best selected using performance status assessment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patients – oral therapies e.g. </a:t>
            </a:r>
            <a:r>
              <a:rPr lang="en-ZA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sorafenib</a:t>
            </a: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ZA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lenvatinib</a:t>
            </a:r>
            <a:r>
              <a:rPr lang="en-ZA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avoid need for visits for IV infusions as with checkpoint inhibitors e.g. </a:t>
            </a:r>
            <a:r>
              <a:rPr lang="en-Z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Nivolumab</a:t>
            </a: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(bloodwork) done remotely from treatment centre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2262" y="476673"/>
            <a:ext cx="52675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Systemic therapy</a:t>
            </a:r>
            <a:endParaRPr lang="en-Z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977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3|1.4|1.3|1.2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16 WGO">
  <a:themeElements>
    <a:clrScheme name="Custom 8">
      <a:dk1>
        <a:srgbClr val="000000"/>
      </a:dk1>
      <a:lt1>
        <a:srgbClr val="FFFFFF"/>
      </a:lt1>
      <a:dk2>
        <a:srgbClr val="0E5580"/>
      </a:dk2>
      <a:lt2>
        <a:srgbClr val="EBEBEB"/>
      </a:lt2>
      <a:accent1>
        <a:srgbClr val="BF0000"/>
      </a:accent1>
      <a:accent2>
        <a:srgbClr val="FFB316"/>
      </a:accent2>
      <a:accent3>
        <a:srgbClr val="66B821"/>
      </a:accent3>
      <a:accent4>
        <a:srgbClr val="5AA0F5"/>
      </a:accent4>
      <a:accent5>
        <a:srgbClr val="75CEEC"/>
      </a:accent5>
      <a:accent6>
        <a:srgbClr val="65D6A0"/>
      </a:accent6>
      <a:hlink>
        <a:srgbClr val="FFB316"/>
      </a:hlink>
      <a:folHlink>
        <a:srgbClr val="BDE0F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y16 WGO" id="{E752911C-5A23-0140-8CCE-8F938D89052F}" vid="{BE58555C-1A3A-0140-AB81-560E21F1BE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May16 WGO</Template>
  <TotalTime>3802</TotalTime>
  <Words>794</Words>
  <Application>Microsoft Macintosh PowerPoint</Application>
  <PresentationFormat>Custom</PresentationFormat>
  <Paragraphs>68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May16 WGO</vt:lpstr>
      <vt:lpstr>Management of  Hepatocellular Carcinoma (HCC) during Covid-19  Mark Sonderup and Douglas LaBrecque* Division of Hepatology, Department of Medicine,  University of Cape Town and Groote Schuur Hospital Cape Town, South Africa *Emeritus Professor of Internal Medicine, Gastroenterology and Hepatology University of Iowa Carver College of Medicine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Herr Schoettler</dc:creator>
  <cp:lastModifiedBy>Cihan Yurdaydin</cp:lastModifiedBy>
  <cp:revision>741</cp:revision>
  <cp:lastPrinted>2017-04-26T20:32:31Z</cp:lastPrinted>
  <dcterms:created xsi:type="dcterms:W3CDTF">2005-03-19T14:34:41Z</dcterms:created>
  <dcterms:modified xsi:type="dcterms:W3CDTF">2020-06-03T02:16:10Z</dcterms:modified>
</cp:coreProperties>
</file>