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325" r:id="rId4"/>
    <p:sldId id="32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/>
    <p:restoredTop sz="88367"/>
  </p:normalViewPr>
  <p:slideViewPr>
    <p:cSldViewPr snapToGrid="0" snapToObjects="1">
      <p:cViewPr varScale="1">
        <p:scale>
          <a:sx n="80" d="100"/>
          <a:sy n="80" d="100"/>
        </p:scale>
        <p:origin x="-14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9A65-6E3B-C24F-BC65-11334CD4BA37}" type="datetimeFigureOut">
              <a:rPr lang="pt-BR" smtClean="0"/>
              <a:t>5/27/20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8EFCB-0165-5B49-AAD3-15451DAB6F9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68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8EFCB-0165-5B49-AAD3-15451DAB6F9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7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8EFCB-0165-5B49-AAD3-15451DAB6F9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45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53DF99-C081-0744-840D-1AF693F1A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946794E-B38A-2F44-8471-9C35DAE94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E8684D-053E-3A4D-97BD-8FB0969F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8AA83C2-D9E0-5546-85E9-8C9B09F7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97A625B-4441-0244-BB1C-C81B9361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9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03149D-C665-1046-A75A-3347B4D9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B043012-8B33-824D-B3FE-36F1FDCEB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FCAC95A-F673-F649-A0A4-EF3BDBBB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E34D7B8-C2DC-5A4D-B115-FB97F975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30DAA53-63E5-3242-8FE3-5E149EA2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59F09E9-DCD7-1244-91DD-838A9847F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31F6F2EA-C91A-3247-93AD-A266312A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8AF26B0-A78B-D449-9E31-DEE8CFC7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024302A-DC5D-A84D-90B2-985F790F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237581-A3C0-7F40-B92D-9DBF5C11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54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DDF1E-175C-7145-8164-F2B45A64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462EE44-A02A-5445-9177-C6927AD2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DF79E40-5759-CA46-BF97-33D04D53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458ADF5-763E-0147-AA32-6549005A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1F2AAA4-A0DC-3144-975D-B4DB3433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0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19DCF9-0471-F347-9499-35CC26F3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BDF492B-8972-8645-A550-CB1C3FEA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861FE52-C0B1-3F44-A653-823A88E2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717DF25-1619-154F-8597-333B7028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34AFCF7-58C2-8E43-A910-3FD18E39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76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37EE5-7517-B34D-AACE-A74DFAD4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C602C1-5C3A-224C-856A-433C242BD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3EED8C4-4BC8-4E45-8228-21BB3D7CE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379FC0A-2CB2-3942-BC41-C8A3D6A8B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9C3D7E5-2D98-B847-AF4D-873A8D68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FFD0B22-2628-5242-A18A-B4D52E06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1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FE1CD3-522D-934F-9B9D-154539FD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68A57E7-7220-604E-A665-DF0A445E9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E315A75-8090-5642-9E38-B609AD9B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15B7BC6-BDF6-EF4A-95DA-DD057AB67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26B17769-514F-AF4D-BA96-DD30B3244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7C05406-223F-B34F-BD8C-50624731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05BDF0A1-58EF-7D45-A589-AD711C92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12FEE03-2B42-8E4B-A952-4EE08AD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22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E7326B-61CC-DD4C-A6A4-B0ABFCA7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B601225-D475-934E-B8E2-5CA5CB1D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E1730E2-3437-FB4C-B446-21E0B53F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F7B71183-A6BE-1F43-9B88-3F2D3B2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70B69FD6-ED13-F143-A9D5-55350880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4F600DC8-5E7A-424D-B322-3387F747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23112BA-4474-FB46-9D8C-3A4B95CA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90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45B826-BE9C-0A48-899D-58FA7BF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87A4BA-C307-474D-B799-B41AEC6D1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FA57083-2E9E-2A40-B4F5-E7ED00734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2E90C3-6B5B-6D48-AE15-3F34EFFF8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2F9D9BC-C24A-D64C-8F35-C5ED110FB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1A4E595-92D2-9D41-A10A-3BBC84B2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1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5AA0E-D5A7-DA4C-AD62-245CF60F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9BA3DAD0-2C9C-8A4B-9AB1-FA1A062D5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1AA8563-D3AB-0A46-81D6-735AFE27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81BDF38F-641A-4D43-83D5-2CB5FE9F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A22C451-1A1B-104A-A0A0-F4F2BB24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B68BE5A-9FD0-4B4F-B256-59E3C96E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297BB532-E689-5542-8FFD-7FD98227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39FCE02-3C0B-D24F-AC74-2B8F6734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327D090-0BEC-D244-AD50-09CEB1F6A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D2958-CD99-0C4E-97A6-37A22F41D0CF}" type="datetimeFigureOut">
              <a:rPr lang="pt-BR" smtClean="0"/>
              <a:t>5/27/20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219D7DA-A8CD-894C-A4F3-98078BB4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9FAE3C0-A69A-3340-BECE-7C4D12720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4F7D-E95A-0544-83C1-4C17CE2FCC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C95467C-A3DB-E948-AA5D-703BBDEA1E50}"/>
              </a:ext>
            </a:extLst>
          </p:cNvPr>
          <p:cNvSpPr/>
          <p:nvPr/>
        </p:nvSpPr>
        <p:spPr>
          <a:xfrm>
            <a:off x="0" y="4710827"/>
            <a:ext cx="1904506" cy="2100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B6014DF-4AF3-5441-A9DC-EA045241ED30}"/>
              </a:ext>
            </a:extLst>
          </p:cNvPr>
          <p:cNvSpPr/>
          <p:nvPr/>
        </p:nvSpPr>
        <p:spPr>
          <a:xfrm>
            <a:off x="1949349" y="4710827"/>
            <a:ext cx="2236391" cy="210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1DF5172-B8FB-F641-A76B-B79828C13AD1}"/>
              </a:ext>
            </a:extLst>
          </p:cNvPr>
          <p:cNvSpPr/>
          <p:nvPr/>
        </p:nvSpPr>
        <p:spPr>
          <a:xfrm>
            <a:off x="4244872" y="4710125"/>
            <a:ext cx="2236391" cy="21002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543D258-0576-D843-9B9D-FFC90E7F0444}"/>
              </a:ext>
            </a:extLst>
          </p:cNvPr>
          <p:cNvSpPr/>
          <p:nvPr/>
        </p:nvSpPr>
        <p:spPr>
          <a:xfrm>
            <a:off x="6540395" y="4710125"/>
            <a:ext cx="2222103" cy="210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8BA27F0-816E-094B-AF31-9C2BAA589D72}"/>
              </a:ext>
            </a:extLst>
          </p:cNvPr>
          <p:cNvSpPr/>
          <p:nvPr/>
        </p:nvSpPr>
        <p:spPr>
          <a:xfrm>
            <a:off x="8821630" y="4710125"/>
            <a:ext cx="2236391" cy="210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A9746B92-D865-A14E-B767-F2DE0976F44F}"/>
              </a:ext>
            </a:extLst>
          </p:cNvPr>
          <p:cNvSpPr/>
          <p:nvPr/>
        </p:nvSpPr>
        <p:spPr>
          <a:xfrm>
            <a:off x="11117153" y="4710125"/>
            <a:ext cx="1074847" cy="21002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F6B445B2-07F6-A641-9DFD-C67E72136E5C}"/>
              </a:ext>
            </a:extLst>
          </p:cNvPr>
          <p:cNvSpPr/>
          <p:nvPr/>
        </p:nvSpPr>
        <p:spPr>
          <a:xfrm>
            <a:off x="0" y="2553413"/>
            <a:ext cx="1902518" cy="210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8BC188E-334B-DB43-AC2D-3D6C6603C78D}"/>
              </a:ext>
            </a:extLst>
          </p:cNvPr>
          <p:cNvSpPr/>
          <p:nvPr/>
        </p:nvSpPr>
        <p:spPr>
          <a:xfrm>
            <a:off x="1947362" y="2553413"/>
            <a:ext cx="2236391" cy="2100262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68C95720-A118-3C41-B8B8-C5E593115094}"/>
              </a:ext>
            </a:extLst>
          </p:cNvPr>
          <p:cNvSpPr/>
          <p:nvPr/>
        </p:nvSpPr>
        <p:spPr>
          <a:xfrm>
            <a:off x="4242885" y="2552711"/>
            <a:ext cx="2236391" cy="210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CDC59966-9BF4-AE4E-84E5-0DE248E6AF41}"/>
              </a:ext>
            </a:extLst>
          </p:cNvPr>
          <p:cNvSpPr/>
          <p:nvPr/>
        </p:nvSpPr>
        <p:spPr>
          <a:xfrm>
            <a:off x="6538408" y="2552711"/>
            <a:ext cx="2236391" cy="210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9CA9FA0B-F958-9F46-8EEB-EE977322D48F}"/>
              </a:ext>
            </a:extLst>
          </p:cNvPr>
          <p:cNvSpPr/>
          <p:nvPr/>
        </p:nvSpPr>
        <p:spPr>
          <a:xfrm rot="685020">
            <a:off x="9541271" y="2181192"/>
            <a:ext cx="2331051" cy="2285010"/>
          </a:xfrm>
          <a:prstGeom prst="rect">
            <a:avLst/>
          </a:prstGeom>
          <a:solidFill>
            <a:srgbClr val="002060"/>
          </a:solidFill>
          <a:effectLst>
            <a:glow rad="673100">
              <a:srgbClr val="002060">
                <a:alpha val="2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</a:p>
        </p:txBody>
      </p:sp>
      <p:pic>
        <p:nvPicPr>
          <p:cNvPr id="16" name="Picture 11" descr="logufrgs">
            <a:extLst>
              <a:ext uri="{FF2B5EF4-FFF2-40B4-BE49-F238E27FC236}">
                <a16:creationId xmlns:a16="http://schemas.microsoft.com/office/drawing/2014/main" xmlns="" id="{23FEAB85-A8CF-1741-BD83-B6CBDF3C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67" y="3113233"/>
            <a:ext cx="1519427" cy="10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xmlns="" id="{BF857A23-5C98-BA46-9F70-1A7F00F7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3" r="7146" b="14352"/>
          <a:stretch>
            <a:fillRect/>
          </a:stretch>
        </p:blipFill>
        <p:spPr bwMode="auto">
          <a:xfrm>
            <a:off x="9001677" y="4771739"/>
            <a:ext cx="1966235" cy="203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7501DE86-3BF9-414E-A27C-7A3CF496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936" y="2753408"/>
            <a:ext cx="1152605" cy="17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ject 1">
            <a:extLst>
              <a:ext uri="{FF2B5EF4-FFF2-40B4-BE49-F238E27FC236}">
                <a16:creationId xmlns:a16="http://schemas.microsoft.com/office/drawing/2014/main" xmlns="" id="{65A23E4F-6AE3-BA4C-B609-512D5347A5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07" t="-217" r="-7101" b="-4488"/>
          <a:stretch>
            <a:fillRect/>
          </a:stretch>
        </p:blipFill>
        <p:spPr bwMode="auto">
          <a:xfrm>
            <a:off x="6576029" y="3018488"/>
            <a:ext cx="2161147" cy="14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>
            <a:extLst>
              <a:ext uri="{FF2B5EF4-FFF2-40B4-BE49-F238E27FC236}">
                <a16:creationId xmlns:a16="http://schemas.microsoft.com/office/drawing/2014/main" xmlns="" id="{F6EAB20C-D4E3-1E4A-AEA9-0C6D0C699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51" y="476664"/>
            <a:ext cx="1210984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entury Gothic"/>
              </a:rPr>
              <a:t>How to follow up patients with chronic liver diseases during the COVID-19 -pandemic?</a:t>
            </a:r>
            <a:endParaRPr kumimoji="0" lang="pt-BR" sz="20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 Light" panose="020F0302020204030204"/>
              <a:ea typeface="ＭＳ Ｐゴシック" charset="0"/>
              <a:cs typeface="Century Gothic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9F741562-C752-A14B-9D04-8DCC554F0C61}"/>
              </a:ext>
            </a:extLst>
          </p:cNvPr>
          <p:cNvCxnSpPr/>
          <p:nvPr/>
        </p:nvCxnSpPr>
        <p:spPr>
          <a:xfrm>
            <a:off x="117048" y="966174"/>
            <a:ext cx="9184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>
            <a:extLst>
              <a:ext uri="{FF2B5EF4-FFF2-40B4-BE49-F238E27FC236}">
                <a16:creationId xmlns:a16="http://schemas.microsoft.com/office/drawing/2014/main" xmlns="" id="{D4F16D0A-6EA6-DB4E-A9E8-4FABBCDB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07920" y="5032545"/>
            <a:ext cx="1371599" cy="153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15A6216A-02D6-B741-B282-A00ACE4CE6CB}"/>
              </a:ext>
            </a:extLst>
          </p:cNvPr>
          <p:cNvSpPr txBox="1"/>
          <p:nvPr/>
        </p:nvSpPr>
        <p:spPr>
          <a:xfrm>
            <a:off x="9467484" y="2689327"/>
            <a:ext cx="23195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WGO COVID-19      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xmlns="" id="{973A5900-6BF6-6549-B4FB-F3CFF81D5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2" y="998386"/>
            <a:ext cx="9961783" cy="13542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Prof. Mario Reis </a:t>
            </a:r>
            <a:r>
              <a:rPr kumimoji="0" lang="pt-BR" sz="2000" b="1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Alvares-da-Silva</a:t>
            </a:r>
            <a:endParaRPr kumimoji="0" lang="pt-BR" sz="2000" b="1" i="1" u="none" strike="noStrike" kern="0" cap="none" spc="0" normalizeH="0" baseline="0" noProof="0" dirty="0">
              <a:ln w="1905"/>
              <a:solidFill>
                <a:srgbClr val="4D4D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 Light" panose="020F0302020204030204"/>
              <a:ea typeface="ＭＳ Ｐゴシック" charset="0"/>
              <a:cs typeface="Candara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Associate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Professor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of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Hepatology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, Universidade Federal do Rio Grande do Sul</a:t>
            </a:r>
            <a:endParaRPr lang="pt-BR" sz="1200" kern="0" dirty="0">
              <a:ln w="1905"/>
              <a:solidFill>
                <a:srgbClr val="4D4D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anose="020F0302020204030204"/>
              <a:cs typeface="Candara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Head GI/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Liver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Division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,  Hospital de Clínicas de Porto Alegre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Coordinator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,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Graduate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Program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in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Gastroenterology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and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Hepatology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, Universidade Federal do Rio Grande do Sul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Senior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Lecturer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in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Gastroenterology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,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University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</a:t>
            </a:r>
            <a:r>
              <a:rPr kumimoji="0" lang="pt-BR" sz="1200" b="0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of</a:t>
            </a:r>
            <a:r>
              <a:rPr kumimoji="0" lang="pt-BR" sz="1200" b="0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 São Paulo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Porto Alegre, </a:t>
            </a:r>
            <a:r>
              <a:rPr kumimoji="0" lang="pt-BR" sz="1400" b="1" i="0" u="none" strike="noStrike" kern="0" cap="none" spc="0" normalizeH="0" baseline="0" noProof="0" dirty="0" err="1">
                <a:ln w="1905"/>
                <a:solidFill>
                  <a:srgbClr val="4D4D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 Light" panose="020F0302020204030204"/>
                <a:ea typeface="ＭＳ Ｐゴシック" charset="0"/>
                <a:cs typeface="Candara"/>
              </a:rPr>
              <a:t>Brazil</a:t>
            </a:r>
            <a:endParaRPr kumimoji="0" lang="pt-BR" sz="1400" b="1" i="0" u="none" strike="noStrike" kern="0" cap="none" spc="0" normalizeH="0" baseline="0" noProof="0" dirty="0">
              <a:ln w="1905"/>
              <a:solidFill>
                <a:srgbClr val="4D4D4D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 Light" panose="020F0302020204030204"/>
              <a:ea typeface="ＭＳ Ｐゴシック" charset="0"/>
              <a:cs typeface="Candara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5E0D1C4-8EB0-C445-B779-4B332F8C3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2832">
            <a:off x="9845329" y="2295606"/>
            <a:ext cx="1795272" cy="17952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C538F72-EED3-6C4B-B13C-363E45911089}"/>
              </a:ext>
            </a:extLst>
          </p:cNvPr>
          <p:cNvSpPr txBox="1"/>
          <p:nvPr/>
        </p:nvSpPr>
        <p:spPr>
          <a:xfrm>
            <a:off x="9989820" y="4079360"/>
            <a:ext cx="114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April 2020</a:t>
            </a:r>
          </a:p>
        </p:txBody>
      </p:sp>
    </p:spTree>
    <p:extLst>
      <p:ext uri="{BB962C8B-B14F-4D97-AF65-F5344CB8AC3E}">
        <p14:creationId xmlns:p14="http://schemas.microsoft.com/office/powerpoint/2010/main" val="391503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logufrgs">
            <a:extLst>
              <a:ext uri="{FF2B5EF4-FFF2-40B4-BE49-F238E27FC236}">
                <a16:creationId xmlns:a16="http://schemas.microsoft.com/office/drawing/2014/main" xmlns="" id="{2210C269-AA38-6043-BDA4-15E0ECE3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637" y="302016"/>
            <a:ext cx="589905" cy="3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CE548F-1E2F-404B-AEE1-FEA69106E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3" r="7146" b="14352"/>
          <a:stretch>
            <a:fillRect/>
          </a:stretch>
        </p:blipFill>
        <p:spPr bwMode="auto">
          <a:xfrm>
            <a:off x="11510157" y="590012"/>
            <a:ext cx="695063" cy="7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91E609C-6FE6-D748-8F8A-BF64D46FAF1C}"/>
              </a:ext>
            </a:extLst>
          </p:cNvPr>
          <p:cNvSpPr/>
          <p:nvPr/>
        </p:nvSpPr>
        <p:spPr>
          <a:xfrm>
            <a:off x="0" y="-9649"/>
            <a:ext cx="4382814" cy="279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4060E6-3283-674F-9046-91265C6C6B14}"/>
              </a:ext>
            </a:extLst>
          </p:cNvPr>
          <p:cNvSpPr/>
          <p:nvPr/>
        </p:nvSpPr>
        <p:spPr>
          <a:xfrm>
            <a:off x="4382814" y="-13382"/>
            <a:ext cx="7809186" cy="2792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50">
            <a:extLst>
              <a:ext uri="{FF2B5EF4-FFF2-40B4-BE49-F238E27FC236}">
                <a16:creationId xmlns:a16="http://schemas.microsoft.com/office/drawing/2014/main" xmlns="" id="{58D70525-45E5-6642-9493-92C788CC6D39}"/>
              </a:ext>
            </a:extLst>
          </p:cNvPr>
          <p:cNvSpPr txBox="1">
            <a:spLocks/>
          </p:cNvSpPr>
          <p:nvPr/>
        </p:nvSpPr>
        <p:spPr>
          <a:xfrm>
            <a:off x="220845" y="568172"/>
            <a:ext cx="9752682" cy="6633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Avenir Next" charset="0"/>
                <a:cs typeface="Avenir Next" charset="0"/>
              </a:rPr>
              <a:t>Chronic hepatitis and compensated cirrhosis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xmlns="" id="{36905F61-E7F1-134C-ABDC-9F4FE89C5A82}"/>
              </a:ext>
            </a:extLst>
          </p:cNvPr>
          <p:cNvSpPr/>
          <p:nvPr/>
        </p:nvSpPr>
        <p:spPr>
          <a:xfrm>
            <a:off x="324683" y="2488221"/>
            <a:ext cx="2206487" cy="19083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laboratory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xmlns="" id="{5A13EE20-AB9B-E743-B302-FFF45F7C837F}"/>
              </a:ext>
            </a:extLst>
          </p:cNvPr>
          <p:cNvSpPr/>
          <p:nvPr/>
        </p:nvSpPr>
        <p:spPr>
          <a:xfrm>
            <a:off x="2650438" y="2488220"/>
            <a:ext cx="2206487" cy="1908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imaging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xmlns="" id="{CFED61DF-BF70-FE41-B237-C9626EDBCE6D}"/>
              </a:ext>
            </a:extLst>
          </p:cNvPr>
          <p:cNvSpPr/>
          <p:nvPr/>
        </p:nvSpPr>
        <p:spPr>
          <a:xfrm>
            <a:off x="4998592" y="2488219"/>
            <a:ext cx="2206487" cy="190831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Routine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xmlns="" id="{F4DD51B6-086D-1F4C-99C0-D627A2301616}"/>
              </a:ext>
            </a:extLst>
          </p:cNvPr>
          <p:cNvSpPr/>
          <p:nvPr/>
        </p:nvSpPr>
        <p:spPr>
          <a:xfrm>
            <a:off x="7306990" y="2463325"/>
            <a:ext cx="2206487" cy="19083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xmlns="" id="{981904B9-C41C-4640-94FD-8EB03F5FB90F}"/>
              </a:ext>
            </a:extLst>
          </p:cNvPr>
          <p:cNvSpPr/>
          <p:nvPr/>
        </p:nvSpPr>
        <p:spPr>
          <a:xfrm>
            <a:off x="9635266" y="2438431"/>
            <a:ext cx="2206487" cy="190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err="1">
                <a:solidFill>
                  <a:schemeClr val="tx1"/>
                </a:solidFill>
                <a:latin typeface="Calibri" panose="020F0502020204030204"/>
              </a:rPr>
              <a:t>Discussing</a:t>
            </a:r>
            <a:r>
              <a:rPr lang="pt-BR" sz="28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/>
              </a:rPr>
              <a:t>exams</a:t>
            </a:r>
            <a:r>
              <a:rPr lang="pt-BR" sz="28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/>
              </a:rPr>
              <a:t>and</a:t>
            </a:r>
            <a:r>
              <a:rPr lang="pt-BR" sz="2800" dirty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pt-BR" sz="2800" dirty="0" err="1">
                <a:solidFill>
                  <a:schemeClr val="tx1"/>
                </a:solidFill>
                <a:latin typeface="Calibri" panose="020F0502020204030204"/>
              </a:rPr>
              <a:t>prescription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F90447E-B80C-B64F-BFD5-C67B6847D2C2}"/>
              </a:ext>
            </a:extLst>
          </p:cNvPr>
          <p:cNvSpPr/>
          <p:nvPr/>
        </p:nvSpPr>
        <p:spPr>
          <a:xfrm>
            <a:off x="-16985" y="6413238"/>
            <a:ext cx="12192000" cy="279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0D05B6C7-F9B3-544C-8A53-E1D6E4DB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5000"/>
          </a:blip>
          <a:srcRect/>
          <a:stretch>
            <a:fillRect/>
          </a:stretch>
        </p:blipFill>
        <p:spPr bwMode="auto">
          <a:xfrm>
            <a:off x="10882113" y="5025909"/>
            <a:ext cx="1208650" cy="18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spaço Reservado para Rodapé 1">
            <a:extLst>
              <a:ext uri="{FF2B5EF4-FFF2-40B4-BE49-F238E27FC236}">
                <a16:creationId xmlns:a16="http://schemas.microsoft.com/office/drawing/2014/main" xmlns="" id="{C4601196-1FCD-A54E-8443-4AF1AA90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4916" y="6427720"/>
            <a:ext cx="5979938" cy="2792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Mario Reis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Alvares-da-Silva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ECHO COVID-19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2020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B4490E4D-B1C2-2947-84AC-240FB763362F}"/>
              </a:ext>
            </a:extLst>
          </p:cNvPr>
          <p:cNvSpPr txBox="1"/>
          <p:nvPr/>
        </p:nvSpPr>
        <p:spPr>
          <a:xfrm>
            <a:off x="368300" y="6059029"/>
            <a:ext cx="646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Including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hepatocellular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carcinoma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surveillance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3ADB736-4B82-074D-B1AC-9A5B427737BF}"/>
              </a:ext>
            </a:extLst>
          </p:cNvPr>
          <p:cNvSpPr txBox="1"/>
          <p:nvPr/>
        </p:nvSpPr>
        <p:spPr>
          <a:xfrm>
            <a:off x="1819839" y="1559271"/>
            <a:ext cx="38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Consider</a:t>
            </a:r>
            <a:r>
              <a:rPr lang="pt-BR" b="1" dirty="0"/>
              <a:t> </a:t>
            </a:r>
            <a:r>
              <a:rPr lang="pt-BR" b="1" dirty="0" err="1"/>
              <a:t>to</a:t>
            </a:r>
            <a:r>
              <a:rPr lang="pt-BR" b="1" dirty="0"/>
              <a:t> </a:t>
            </a:r>
            <a:r>
              <a:rPr lang="pt-BR" b="1" dirty="0" err="1"/>
              <a:t>postpone</a:t>
            </a:r>
            <a:endParaRPr lang="pt-BR" b="1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E6B8E7A4-E29A-EC47-B288-78D0DE35836B}"/>
              </a:ext>
            </a:extLst>
          </p:cNvPr>
          <p:cNvCxnSpPr>
            <a:endCxn id="2" idx="1"/>
          </p:cNvCxnSpPr>
          <p:nvPr/>
        </p:nvCxnSpPr>
        <p:spPr>
          <a:xfrm flipH="1">
            <a:off x="1819839" y="1743937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xmlns="" id="{304FD5A9-5858-D247-BBDE-0F443C7B860B}"/>
              </a:ext>
            </a:extLst>
          </p:cNvPr>
          <p:cNvCxnSpPr/>
          <p:nvPr/>
        </p:nvCxnSpPr>
        <p:spPr>
          <a:xfrm flipH="1">
            <a:off x="4875725" y="1753102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10ADEA37-BCE3-3040-A5A7-97E7C0BCD925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1819839" y="1743937"/>
            <a:ext cx="0" cy="5388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1800B38B-63ED-CA4F-A365-FBE527C39CA6}"/>
              </a:ext>
            </a:extLst>
          </p:cNvPr>
          <p:cNvCxnSpPr>
            <a:cxnSpLocks/>
          </p:cNvCxnSpPr>
          <p:nvPr/>
        </p:nvCxnSpPr>
        <p:spPr>
          <a:xfrm>
            <a:off x="5574853" y="1753102"/>
            <a:ext cx="0" cy="5296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xmlns="" id="{BE0924B2-E39C-CE45-BB68-A7C214859F5E}"/>
              </a:ext>
            </a:extLst>
          </p:cNvPr>
          <p:cNvCxnSpPr>
            <a:cxnSpLocks/>
          </p:cNvCxnSpPr>
          <p:nvPr/>
        </p:nvCxnSpPr>
        <p:spPr>
          <a:xfrm>
            <a:off x="3780525" y="1950443"/>
            <a:ext cx="0" cy="3323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8F5D73DE-6FF6-074B-95E3-92481399ECBF}"/>
              </a:ext>
            </a:extLst>
          </p:cNvPr>
          <p:cNvCxnSpPr>
            <a:cxnSpLocks/>
          </p:cNvCxnSpPr>
          <p:nvPr/>
        </p:nvCxnSpPr>
        <p:spPr>
          <a:xfrm flipH="1">
            <a:off x="8279515" y="1758524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13A61BD3-FA9C-614B-B255-172143E5CA89}"/>
              </a:ext>
            </a:extLst>
          </p:cNvPr>
          <p:cNvCxnSpPr/>
          <p:nvPr/>
        </p:nvCxnSpPr>
        <p:spPr>
          <a:xfrm flipH="1">
            <a:off x="9973533" y="1767689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xmlns="" id="{951AF7A9-F818-AE42-B7D4-86D3ECD9D243}"/>
              </a:ext>
            </a:extLst>
          </p:cNvPr>
          <p:cNvCxnSpPr>
            <a:cxnSpLocks/>
          </p:cNvCxnSpPr>
          <p:nvPr/>
        </p:nvCxnSpPr>
        <p:spPr>
          <a:xfrm>
            <a:off x="8279515" y="1758524"/>
            <a:ext cx="0" cy="5388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xmlns="" id="{318E4B67-162B-334D-BDDA-0F70FED9CE04}"/>
              </a:ext>
            </a:extLst>
          </p:cNvPr>
          <p:cNvCxnSpPr>
            <a:cxnSpLocks/>
          </p:cNvCxnSpPr>
          <p:nvPr/>
        </p:nvCxnSpPr>
        <p:spPr>
          <a:xfrm>
            <a:off x="10692116" y="1767689"/>
            <a:ext cx="0" cy="5296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83F08AFD-B5F4-334E-BF14-3D5C55E2BE79}"/>
              </a:ext>
            </a:extLst>
          </p:cNvPr>
          <p:cNvSpPr txBox="1"/>
          <p:nvPr/>
        </p:nvSpPr>
        <p:spPr>
          <a:xfrm>
            <a:off x="8759671" y="1573858"/>
            <a:ext cx="1511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Telemedicine</a:t>
            </a:r>
            <a:endParaRPr lang="pt-BR" b="1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05DBD0DA-943B-5E43-A12B-044734FF526E}"/>
              </a:ext>
            </a:extLst>
          </p:cNvPr>
          <p:cNvSpPr txBox="1"/>
          <p:nvPr/>
        </p:nvSpPr>
        <p:spPr>
          <a:xfrm>
            <a:off x="2103160" y="4539534"/>
            <a:ext cx="8153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err="1"/>
              <a:t>Avoid</a:t>
            </a:r>
            <a:r>
              <a:rPr lang="pt-BR" sz="2000" dirty="0"/>
              <a:t> </a:t>
            </a:r>
            <a:r>
              <a:rPr lang="pt-BR" sz="2000" dirty="0" err="1"/>
              <a:t>risks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SARS-CoV-2 </a:t>
            </a:r>
            <a:r>
              <a:rPr lang="pt-BR" sz="2000" dirty="0" err="1"/>
              <a:t>contamination</a:t>
            </a:r>
            <a:endParaRPr lang="pt-BR" sz="2000" dirty="0"/>
          </a:p>
          <a:p>
            <a:pPr algn="ctr"/>
            <a:r>
              <a:rPr lang="pt-BR" sz="2000" dirty="0" err="1"/>
              <a:t>Keep</a:t>
            </a:r>
            <a:r>
              <a:rPr lang="pt-BR" sz="2000" dirty="0"/>
              <a:t> </a:t>
            </a:r>
            <a:r>
              <a:rPr lang="pt-BR" sz="2000" dirty="0" err="1"/>
              <a:t>labs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imaging</a:t>
            </a:r>
            <a:r>
              <a:rPr lang="pt-BR" sz="2000" dirty="0"/>
              <a:t> </a:t>
            </a:r>
            <a:r>
              <a:rPr lang="pt-BR" sz="2000" dirty="0" err="1"/>
              <a:t>exams</a:t>
            </a:r>
            <a:r>
              <a:rPr lang="pt-BR" sz="2000" dirty="0"/>
              <a:t> in </a:t>
            </a:r>
            <a:r>
              <a:rPr lang="pt-BR" sz="2000" dirty="0" err="1"/>
              <a:t>selected</a:t>
            </a:r>
            <a:r>
              <a:rPr lang="pt-BR" sz="2000" dirty="0"/>
              <a:t> high </a:t>
            </a:r>
            <a:r>
              <a:rPr lang="pt-BR" sz="2000" dirty="0" err="1"/>
              <a:t>risk</a:t>
            </a:r>
            <a:r>
              <a:rPr lang="pt-BR" sz="2000" dirty="0"/>
              <a:t> cases</a:t>
            </a:r>
          </a:p>
          <a:p>
            <a:pPr algn="ctr"/>
            <a:r>
              <a:rPr lang="pt-BR" sz="2000" dirty="0" err="1"/>
              <a:t>Liver</a:t>
            </a:r>
            <a:r>
              <a:rPr lang="pt-BR" sz="2000" dirty="0"/>
              <a:t> </a:t>
            </a:r>
            <a:r>
              <a:rPr lang="pt-BR" sz="2000" dirty="0" err="1"/>
              <a:t>biopsy</a:t>
            </a:r>
            <a:r>
              <a:rPr lang="pt-BR" sz="2000" dirty="0"/>
              <a:t> </a:t>
            </a:r>
            <a:r>
              <a:rPr lang="pt-BR" sz="2000" dirty="0" err="1"/>
              <a:t>only</a:t>
            </a:r>
            <a:r>
              <a:rPr lang="pt-BR" sz="2000" dirty="0"/>
              <a:t> for </a:t>
            </a:r>
            <a:r>
              <a:rPr lang="pt-BR" sz="2000" dirty="0" err="1"/>
              <a:t>liver</a:t>
            </a:r>
            <a:r>
              <a:rPr lang="pt-BR" sz="2000" dirty="0"/>
              <a:t> </a:t>
            </a:r>
            <a:r>
              <a:rPr lang="pt-BR" sz="2000" dirty="0" err="1"/>
              <a:t>masses</a:t>
            </a:r>
            <a:r>
              <a:rPr lang="pt-BR" sz="2000" dirty="0"/>
              <a:t> </a:t>
            </a:r>
            <a:r>
              <a:rPr lang="pt-BR" sz="2000" dirty="0" err="1"/>
              <a:t>or</a:t>
            </a:r>
            <a:r>
              <a:rPr lang="pt-BR" sz="2000" dirty="0"/>
              <a:t> high AST, ALT </a:t>
            </a:r>
            <a:r>
              <a:rPr lang="pt-BR" sz="2000" dirty="0" err="1"/>
              <a:t>levels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no </a:t>
            </a:r>
            <a:r>
              <a:rPr lang="pt-BR" sz="2000" dirty="0" err="1"/>
              <a:t>diagnosis</a:t>
            </a:r>
            <a:endParaRPr lang="pt-BR" sz="2000" dirty="0"/>
          </a:p>
          <a:p>
            <a:pPr algn="ctr"/>
            <a:r>
              <a:rPr lang="pt-BR" sz="2000" dirty="0" err="1"/>
              <a:t>Hepatocellular</a:t>
            </a:r>
            <a:r>
              <a:rPr lang="pt-BR" sz="2000" dirty="0"/>
              <a:t> carcinoma management: </a:t>
            </a:r>
            <a:r>
              <a:rPr lang="pt-BR" sz="2000" dirty="0" err="1"/>
              <a:t>keep</a:t>
            </a:r>
            <a:r>
              <a:rPr lang="pt-BR" sz="2000" dirty="0"/>
              <a:t> as </a:t>
            </a:r>
            <a:r>
              <a:rPr lang="pt-BR" sz="2000" dirty="0" err="1"/>
              <a:t>recommended</a:t>
            </a:r>
            <a:r>
              <a:rPr lang="pt-BR" sz="2000" dirty="0"/>
              <a:t> </a:t>
            </a: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BDBE4A28-9D6F-0948-93D0-07C5F4A5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0" y="6118587"/>
            <a:ext cx="11439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Boettler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JHEP Rep 2020;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Hepatology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2020; </a:t>
            </a:r>
            <a:r>
              <a:rPr lang="pt-BR" sz="12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avarone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Ann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C3476DD-D024-804F-B273-0571F37FD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1997" y="698348"/>
            <a:ext cx="994975" cy="99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logufrgs">
            <a:extLst>
              <a:ext uri="{FF2B5EF4-FFF2-40B4-BE49-F238E27FC236}">
                <a16:creationId xmlns:a16="http://schemas.microsoft.com/office/drawing/2014/main" xmlns="" id="{2210C269-AA38-6043-BDA4-15E0ECE3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637" y="302016"/>
            <a:ext cx="589905" cy="39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CE548F-1E2F-404B-AEE1-FEA69106E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43" r="7146" b="14352"/>
          <a:stretch>
            <a:fillRect/>
          </a:stretch>
        </p:blipFill>
        <p:spPr bwMode="auto">
          <a:xfrm>
            <a:off x="11510157" y="590012"/>
            <a:ext cx="695063" cy="70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91E609C-6FE6-D748-8F8A-BF64D46FAF1C}"/>
              </a:ext>
            </a:extLst>
          </p:cNvPr>
          <p:cNvSpPr/>
          <p:nvPr/>
        </p:nvSpPr>
        <p:spPr>
          <a:xfrm>
            <a:off x="0" y="-9649"/>
            <a:ext cx="4382814" cy="279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4060E6-3283-674F-9046-91265C6C6B14}"/>
              </a:ext>
            </a:extLst>
          </p:cNvPr>
          <p:cNvSpPr/>
          <p:nvPr/>
        </p:nvSpPr>
        <p:spPr>
          <a:xfrm>
            <a:off x="4382814" y="-13382"/>
            <a:ext cx="7809186" cy="27927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50">
            <a:extLst>
              <a:ext uri="{FF2B5EF4-FFF2-40B4-BE49-F238E27FC236}">
                <a16:creationId xmlns:a16="http://schemas.microsoft.com/office/drawing/2014/main" xmlns="" id="{58D70525-45E5-6642-9493-92C788CC6D39}"/>
              </a:ext>
            </a:extLst>
          </p:cNvPr>
          <p:cNvSpPr txBox="1">
            <a:spLocks/>
          </p:cNvSpPr>
          <p:nvPr/>
        </p:nvSpPr>
        <p:spPr>
          <a:xfrm>
            <a:off x="307929" y="421787"/>
            <a:ext cx="9846925" cy="63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Avenir Next" charset="0"/>
                <a:cs typeface="Avenir Next" charset="0"/>
              </a:rPr>
              <a:t>Decompensated cirrhosis</a:t>
            </a:r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xmlns="" id="{36905F61-E7F1-134C-ABDC-9F4FE89C5A82}"/>
              </a:ext>
            </a:extLst>
          </p:cNvPr>
          <p:cNvSpPr/>
          <p:nvPr/>
        </p:nvSpPr>
        <p:spPr>
          <a:xfrm>
            <a:off x="324683" y="2624406"/>
            <a:ext cx="2206487" cy="19083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 MELD*</a:t>
            </a:r>
          </a:p>
        </p:txBody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xmlns="" id="{5A13EE20-AB9B-E743-B302-FFF45F7C837F}"/>
              </a:ext>
            </a:extLst>
          </p:cNvPr>
          <p:cNvSpPr/>
          <p:nvPr/>
        </p:nvSpPr>
        <p:spPr>
          <a:xfrm>
            <a:off x="2650438" y="2624405"/>
            <a:ext cx="2206487" cy="19083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Selected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new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symptoms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xmlns="" id="{CFED61DF-BF70-FE41-B237-C9626EDBCE6D}"/>
              </a:ext>
            </a:extLst>
          </p:cNvPr>
          <p:cNvSpPr/>
          <p:nvPr/>
        </p:nvSpPr>
        <p:spPr>
          <a:xfrm>
            <a:off x="4998592" y="2624404"/>
            <a:ext cx="2206487" cy="19083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short as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xmlns="" id="{F4DD51B6-086D-1F4C-99C0-D627A2301616}"/>
              </a:ext>
            </a:extLst>
          </p:cNvPr>
          <p:cNvSpPr/>
          <p:nvPr/>
        </p:nvSpPr>
        <p:spPr>
          <a:xfrm>
            <a:off x="7306990" y="2599510"/>
            <a:ext cx="2206487" cy="1908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medical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nurse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xmlns="" id="{981904B9-C41C-4640-94FD-8EB03F5FB90F}"/>
              </a:ext>
            </a:extLst>
          </p:cNvPr>
          <p:cNvSpPr/>
          <p:nvPr/>
        </p:nvSpPr>
        <p:spPr>
          <a:xfrm>
            <a:off x="9635266" y="2574616"/>
            <a:ext cx="2206487" cy="190831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 err="1">
                <a:solidFill>
                  <a:schemeClr val="bg1"/>
                </a:solidFill>
                <a:latin typeface="Calibri" panose="020F0502020204030204"/>
              </a:rPr>
              <a:t>Avoid</a:t>
            </a:r>
            <a:r>
              <a:rPr lang="pt-BR" sz="28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Calibri" panose="020F0502020204030204"/>
              </a:rPr>
              <a:t>unnecessary</a:t>
            </a:r>
            <a:r>
              <a:rPr lang="pt-BR" sz="28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Calibri" panose="020F0502020204030204"/>
              </a:rPr>
              <a:t>exams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F90447E-B80C-B64F-BFD5-C67B6847D2C2}"/>
              </a:ext>
            </a:extLst>
          </p:cNvPr>
          <p:cNvSpPr/>
          <p:nvPr/>
        </p:nvSpPr>
        <p:spPr>
          <a:xfrm>
            <a:off x="-16985" y="6413238"/>
            <a:ext cx="12192000" cy="2792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0D05B6C7-F9B3-544C-8A53-E1D6E4DB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5000"/>
          </a:blip>
          <a:srcRect/>
          <a:stretch>
            <a:fillRect/>
          </a:stretch>
        </p:blipFill>
        <p:spPr bwMode="auto">
          <a:xfrm>
            <a:off x="10882113" y="5025909"/>
            <a:ext cx="1208650" cy="18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Espaço Reservado para Rodapé 1">
            <a:extLst>
              <a:ext uri="{FF2B5EF4-FFF2-40B4-BE49-F238E27FC236}">
                <a16:creationId xmlns:a16="http://schemas.microsoft.com/office/drawing/2014/main" xmlns="" id="{C4601196-1FCD-A54E-8443-4AF1AA90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4916" y="6427720"/>
            <a:ext cx="5979938" cy="2792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Mario Reis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Alvares-da-Silva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ECHO COVID-19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• 2020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B4490E4D-B1C2-2947-84AC-240FB763362F}"/>
              </a:ext>
            </a:extLst>
          </p:cNvPr>
          <p:cNvSpPr txBox="1"/>
          <p:nvPr/>
        </p:nvSpPr>
        <p:spPr>
          <a:xfrm>
            <a:off x="352799" y="5861727"/>
            <a:ext cx="6464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hospital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strategies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(e.g., MELD ≥20)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05DBD0DA-943B-5E43-A12B-044734FF526E}"/>
              </a:ext>
            </a:extLst>
          </p:cNvPr>
          <p:cNvSpPr txBox="1"/>
          <p:nvPr/>
        </p:nvSpPr>
        <p:spPr>
          <a:xfrm>
            <a:off x="2103160" y="4870269"/>
            <a:ext cx="8153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Avoid</a:t>
            </a:r>
            <a:r>
              <a:rPr lang="pt-BR" dirty="0"/>
              <a:t> </a:t>
            </a:r>
            <a:r>
              <a:rPr lang="pt-BR" dirty="0" err="1"/>
              <a:t>risks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SARS-CoV-2 </a:t>
            </a:r>
            <a:r>
              <a:rPr lang="pt-BR" dirty="0" err="1"/>
              <a:t>contamination</a:t>
            </a:r>
            <a:endParaRPr lang="pt-BR" dirty="0"/>
          </a:p>
          <a:p>
            <a:pPr algn="ctr"/>
            <a:r>
              <a:rPr lang="pt-BR" dirty="0" err="1"/>
              <a:t>Closely</a:t>
            </a:r>
            <a:r>
              <a:rPr lang="pt-BR" dirty="0"/>
              <a:t> </a:t>
            </a:r>
            <a:r>
              <a:rPr lang="pt-BR" dirty="0" err="1"/>
              <a:t>follow</a:t>
            </a:r>
            <a:r>
              <a:rPr lang="pt-BR" dirty="0"/>
              <a:t> </a:t>
            </a:r>
            <a:r>
              <a:rPr lang="pt-BR" dirty="0" err="1"/>
              <a:t>hepatic</a:t>
            </a:r>
            <a:r>
              <a:rPr lang="pt-BR" dirty="0"/>
              <a:t> </a:t>
            </a:r>
            <a:r>
              <a:rPr lang="pt-BR" dirty="0" err="1"/>
              <a:t>encephalopathy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SBP </a:t>
            </a:r>
            <a:r>
              <a:rPr lang="pt-BR" dirty="0" err="1"/>
              <a:t>prophylaxis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avoid</a:t>
            </a:r>
            <a:r>
              <a:rPr lang="pt-BR" dirty="0"/>
              <a:t> </a:t>
            </a:r>
            <a:r>
              <a:rPr lang="pt-BR" dirty="0" err="1"/>
              <a:t>hospitalizations</a:t>
            </a:r>
            <a:endParaRPr lang="pt-BR" dirty="0"/>
          </a:p>
          <a:p>
            <a:pPr algn="ctr"/>
            <a:r>
              <a:rPr lang="pt-BR" dirty="0"/>
              <a:t>Include SARS-CoV-2 </a:t>
            </a:r>
            <a:r>
              <a:rPr lang="pt-BR" dirty="0" err="1"/>
              <a:t>testing</a:t>
            </a:r>
            <a:r>
              <a:rPr lang="pt-BR" dirty="0"/>
              <a:t> for </a:t>
            </a:r>
            <a:r>
              <a:rPr lang="pt-BR" dirty="0" err="1"/>
              <a:t>acute</a:t>
            </a:r>
            <a:r>
              <a:rPr lang="pt-BR" dirty="0"/>
              <a:t> </a:t>
            </a:r>
            <a:r>
              <a:rPr lang="pt-BR" dirty="0" err="1"/>
              <a:t>decompensation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ACLF</a:t>
            </a: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BDBE4A28-9D6F-0948-93D0-07C5F4A5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20" y="6118587"/>
            <a:ext cx="114395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Boettler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JHEP Rep 2020;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Hepatology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2020;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Xiao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Lancet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Gastroenterol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Hepatol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14141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14141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xmlns="" id="{6CFA9281-E737-AD44-AB88-3BA6BEF97975}"/>
              </a:ext>
            </a:extLst>
          </p:cNvPr>
          <p:cNvCxnSpPr>
            <a:cxnSpLocks/>
          </p:cNvCxnSpPr>
          <p:nvPr/>
        </p:nvCxnSpPr>
        <p:spPr>
          <a:xfrm flipH="1">
            <a:off x="1535266" y="1802880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xmlns="" id="{3AA1B4E9-001A-B046-8160-38B7CF8410DD}"/>
              </a:ext>
            </a:extLst>
          </p:cNvPr>
          <p:cNvCxnSpPr/>
          <p:nvPr/>
        </p:nvCxnSpPr>
        <p:spPr>
          <a:xfrm flipH="1">
            <a:off x="3229284" y="1812045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xmlns="" id="{99E1645C-CE80-E74A-BE91-BA4C5245F142}"/>
              </a:ext>
            </a:extLst>
          </p:cNvPr>
          <p:cNvCxnSpPr>
            <a:cxnSpLocks/>
          </p:cNvCxnSpPr>
          <p:nvPr/>
        </p:nvCxnSpPr>
        <p:spPr>
          <a:xfrm>
            <a:off x="1535266" y="1802880"/>
            <a:ext cx="0" cy="5388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xmlns="" id="{AF86FFC4-AB37-3642-8D4F-7C6297510EB7}"/>
              </a:ext>
            </a:extLst>
          </p:cNvPr>
          <p:cNvCxnSpPr>
            <a:cxnSpLocks/>
          </p:cNvCxnSpPr>
          <p:nvPr/>
        </p:nvCxnSpPr>
        <p:spPr>
          <a:xfrm>
            <a:off x="3947867" y="1812045"/>
            <a:ext cx="0" cy="5296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4E8F5B9C-68A8-F049-835A-988B2D51DA10}"/>
              </a:ext>
            </a:extLst>
          </p:cNvPr>
          <p:cNvSpPr txBox="1"/>
          <p:nvPr/>
        </p:nvSpPr>
        <p:spPr>
          <a:xfrm>
            <a:off x="2015422" y="1618214"/>
            <a:ext cx="1511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Medical </a:t>
            </a:r>
            <a:r>
              <a:rPr lang="pt-BR" b="1" dirty="0" err="1"/>
              <a:t>visits</a:t>
            </a:r>
            <a:endParaRPr lang="pt-BR" b="1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E07FB543-4738-0745-BF0A-797F410423A7}"/>
              </a:ext>
            </a:extLst>
          </p:cNvPr>
          <p:cNvSpPr txBox="1"/>
          <p:nvPr/>
        </p:nvSpPr>
        <p:spPr>
          <a:xfrm>
            <a:off x="6409361" y="1618214"/>
            <a:ext cx="38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Hospitalizations</a:t>
            </a:r>
            <a:endParaRPr lang="pt-BR" b="1" dirty="0"/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xmlns="" id="{55ED0506-493D-1642-9E18-6DCAD9C1F290}"/>
              </a:ext>
            </a:extLst>
          </p:cNvPr>
          <p:cNvCxnSpPr>
            <a:endCxn id="41" idx="1"/>
          </p:cNvCxnSpPr>
          <p:nvPr/>
        </p:nvCxnSpPr>
        <p:spPr>
          <a:xfrm flipH="1">
            <a:off x="6409361" y="1802880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xmlns="" id="{3027C53C-2026-8B42-AF63-6A6875BF1F18}"/>
              </a:ext>
            </a:extLst>
          </p:cNvPr>
          <p:cNvCxnSpPr/>
          <p:nvPr/>
        </p:nvCxnSpPr>
        <p:spPr>
          <a:xfrm flipH="1">
            <a:off x="9465247" y="1812045"/>
            <a:ext cx="71133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xmlns="" id="{C9E19918-712A-674A-AC12-6FF029EF4A55}"/>
              </a:ext>
            </a:extLst>
          </p:cNvPr>
          <p:cNvCxnSpPr>
            <a:cxnSpLocks/>
            <a:stCxn id="41" idx="1"/>
          </p:cNvCxnSpPr>
          <p:nvPr/>
        </p:nvCxnSpPr>
        <p:spPr>
          <a:xfrm>
            <a:off x="6409361" y="1802880"/>
            <a:ext cx="0" cy="5388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xmlns="" id="{2D45852B-9C6A-4E43-AAE0-E84F26ED8411}"/>
              </a:ext>
            </a:extLst>
          </p:cNvPr>
          <p:cNvCxnSpPr>
            <a:cxnSpLocks/>
          </p:cNvCxnSpPr>
          <p:nvPr/>
        </p:nvCxnSpPr>
        <p:spPr>
          <a:xfrm>
            <a:off x="10164375" y="1812045"/>
            <a:ext cx="0" cy="5296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>
            <a:extLst>
              <a:ext uri="{FF2B5EF4-FFF2-40B4-BE49-F238E27FC236}">
                <a16:creationId xmlns:a16="http://schemas.microsoft.com/office/drawing/2014/main" xmlns="" id="{070BD9F7-7EFD-BA49-A2A2-F6B1047C4B3F}"/>
              </a:ext>
            </a:extLst>
          </p:cNvPr>
          <p:cNvCxnSpPr>
            <a:cxnSpLocks/>
          </p:cNvCxnSpPr>
          <p:nvPr/>
        </p:nvCxnSpPr>
        <p:spPr>
          <a:xfrm>
            <a:off x="8370047" y="2009386"/>
            <a:ext cx="0" cy="3323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CB93D56-F2DA-1D44-A1B3-4D45AEFB4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8284" y="705155"/>
            <a:ext cx="1126936" cy="11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0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251" y="1424604"/>
            <a:ext cx="110966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AU" sz="2400" dirty="0" smtClean="0"/>
              <a:t>Self</a:t>
            </a:r>
            <a:r>
              <a:rPr lang="en-AU" sz="2400" dirty="0"/>
              <a:t>-isolation and distancing may lead to increased alcohol consumption which may be associated with dreadful consequences in patients with alcohol-associated liver disease (ALD</a:t>
            </a:r>
            <a:r>
              <a:rPr lang="en-AU" sz="2400" dirty="0" smtClean="0"/>
              <a:t>)</a:t>
            </a:r>
            <a:r>
              <a:rPr lang="en-AU" sz="2400" dirty="0"/>
              <a:t>.</a:t>
            </a:r>
            <a:endParaRPr lang="en-AU" sz="2400" dirty="0" smtClean="0"/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AU" sz="2400" dirty="0"/>
              <a:t>P</a:t>
            </a:r>
            <a:r>
              <a:rPr lang="en-AU" sz="2400" dirty="0" smtClean="0"/>
              <a:t>atients </a:t>
            </a:r>
            <a:r>
              <a:rPr lang="en-AU" sz="2400" dirty="0"/>
              <a:t>with ALD may be </a:t>
            </a:r>
            <a:r>
              <a:rPr lang="en-AU" sz="2400" dirty="0" smtClean="0"/>
              <a:t>severely </a:t>
            </a:r>
            <a:r>
              <a:rPr lang="en-AU" sz="2400" dirty="0"/>
              <a:t>impacted during the COVID-19 era </a:t>
            </a:r>
            <a:r>
              <a:rPr lang="en-AU" sz="2400" dirty="0" smtClean="0"/>
              <a:t>since:</a:t>
            </a:r>
          </a:p>
          <a:p>
            <a:pPr>
              <a:buClr>
                <a:srgbClr val="FF0000"/>
              </a:buClr>
            </a:pPr>
            <a:r>
              <a:rPr lang="en-AU" sz="2400" dirty="0"/>
              <a:t>	</a:t>
            </a:r>
            <a:r>
              <a:rPr lang="en-AU" sz="2400" dirty="0" smtClean="0"/>
              <a:t>- they </a:t>
            </a:r>
            <a:r>
              <a:rPr lang="en-AU" sz="2400" dirty="0"/>
              <a:t>have a depressed immune system which make them susceptible to viral </a:t>
            </a:r>
            <a:r>
              <a:rPr lang="en-AU" sz="2400" dirty="0" smtClean="0"/>
              <a:t>	and </a:t>
            </a:r>
            <a:r>
              <a:rPr lang="en-AU" sz="2400" dirty="0"/>
              <a:t>bacterial </a:t>
            </a:r>
            <a:r>
              <a:rPr lang="en-AU" sz="2400" dirty="0" smtClean="0"/>
              <a:t>infections;  	</a:t>
            </a:r>
          </a:p>
          <a:p>
            <a:pPr>
              <a:buClr>
                <a:srgbClr val="FF0000"/>
              </a:buClr>
            </a:pPr>
            <a:r>
              <a:rPr lang="en-AU" sz="2400" dirty="0"/>
              <a:t>	</a:t>
            </a:r>
            <a:r>
              <a:rPr lang="en-AU" sz="2400" dirty="0" smtClean="0"/>
              <a:t>- co</a:t>
            </a:r>
            <a:r>
              <a:rPr lang="en-AU" sz="2400" dirty="0"/>
              <a:t>-morbidities including obesity with metabolic syndrome are common; </a:t>
            </a:r>
            <a:endParaRPr lang="en-AU" sz="2400" dirty="0"/>
          </a:p>
          <a:p>
            <a:pPr>
              <a:buClr>
                <a:srgbClr val="FF0000"/>
              </a:buClr>
            </a:pPr>
            <a:r>
              <a:rPr lang="en-AU" sz="2400" dirty="0" smtClean="0"/>
              <a:t>	- their </a:t>
            </a:r>
            <a:r>
              <a:rPr lang="en-AU" sz="2400" dirty="0"/>
              <a:t>inability to attend regular visits by providers and social isolation leads to </a:t>
            </a:r>
            <a:r>
              <a:rPr lang="en-AU" sz="2400" dirty="0" smtClean="0"/>
              <a:t>	psychological </a:t>
            </a:r>
            <a:r>
              <a:rPr lang="en-AU" sz="2400" dirty="0" err="1" smtClean="0"/>
              <a:t>decompensation</a:t>
            </a:r>
            <a:r>
              <a:rPr lang="en-AU" sz="2400" dirty="0" smtClean="0"/>
              <a:t> </a:t>
            </a:r>
            <a:r>
              <a:rPr lang="en-AU" sz="2400" dirty="0"/>
              <a:t>and increased drinking or relapse </a:t>
            </a:r>
            <a:r>
              <a:rPr lang="en-AU" sz="2400" dirty="0" smtClean="0"/>
              <a:t>drinking</a:t>
            </a:r>
            <a:r>
              <a:rPr lang="en-AU" sz="2400" dirty="0"/>
              <a:t>.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AU" sz="2400" dirty="0" smtClean="0"/>
              <a:t>Patients </a:t>
            </a:r>
            <a:r>
              <a:rPr lang="en-AU" sz="2400" dirty="0"/>
              <a:t>with severe alcoholic hepatitis probably should not receive standard corticosteroid treatment, in </a:t>
            </a:r>
            <a:r>
              <a:rPr lang="en-AU" sz="2400" dirty="0" smtClean="0"/>
              <a:t> particular </a:t>
            </a:r>
            <a:r>
              <a:rPr lang="en-AU" sz="2400" dirty="0"/>
              <a:t>in areas where COVID-19 is </a:t>
            </a:r>
            <a:r>
              <a:rPr lang="en-AU" sz="2400" dirty="0" smtClean="0"/>
              <a:t>frequent. </a:t>
            </a:r>
          </a:p>
          <a:p>
            <a:pPr marL="342900" indent="-342900">
              <a:buClr>
                <a:srgbClr val="FF0000"/>
              </a:buClr>
              <a:buFont typeface="Arial"/>
              <a:buChar char="•"/>
            </a:pPr>
            <a:r>
              <a:rPr lang="en-AU" sz="2400" dirty="0" smtClean="0"/>
              <a:t>In </a:t>
            </a:r>
            <a:r>
              <a:rPr lang="en-AU" sz="2400" dirty="0"/>
              <a:t>the post COVID era liver transplantation </a:t>
            </a:r>
            <a:r>
              <a:rPr lang="en-AU" sz="2400" dirty="0" err="1"/>
              <a:t>centers</a:t>
            </a:r>
            <a:r>
              <a:rPr lang="en-AU" sz="2400" dirty="0"/>
              <a:t> may need to apply more flexible approaches to such patients. </a:t>
            </a:r>
            <a:endParaRPr lang="en-A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94250" y="714375"/>
            <a:ext cx="3866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Alcohol and COVID-19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67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360</Words>
  <Application>Microsoft Macintosh PowerPoint</Application>
  <PresentationFormat>Custom</PresentationFormat>
  <Paragraphs>49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Tema do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Mário Reis Álvares-da-Silva</dc:creator>
  <cp:lastModifiedBy>Cihan Yurdaydin</cp:lastModifiedBy>
  <cp:revision>13</cp:revision>
  <dcterms:created xsi:type="dcterms:W3CDTF">2020-04-25T13:14:47Z</dcterms:created>
  <dcterms:modified xsi:type="dcterms:W3CDTF">2020-05-27T15:04:32Z</dcterms:modified>
</cp:coreProperties>
</file>